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4"/>
  </p:notesMasterIdLst>
  <p:handoutMasterIdLst>
    <p:handoutMasterId r:id="rId25"/>
  </p:handoutMasterIdLst>
  <p:sldIdLst>
    <p:sldId id="303" r:id="rId5"/>
    <p:sldId id="333" r:id="rId6"/>
    <p:sldId id="320" r:id="rId7"/>
    <p:sldId id="324" r:id="rId8"/>
    <p:sldId id="325" r:id="rId9"/>
    <p:sldId id="307" r:id="rId10"/>
    <p:sldId id="327" r:id="rId11"/>
    <p:sldId id="309" r:id="rId12"/>
    <p:sldId id="332" r:id="rId13"/>
    <p:sldId id="335" r:id="rId14"/>
    <p:sldId id="331" r:id="rId15"/>
    <p:sldId id="337" r:id="rId16"/>
    <p:sldId id="329" r:id="rId17"/>
    <p:sldId id="311" r:id="rId18"/>
    <p:sldId id="328" r:id="rId19"/>
    <p:sldId id="323" r:id="rId20"/>
    <p:sldId id="313" r:id="rId21"/>
    <p:sldId id="330" r:id="rId22"/>
    <p:sldId id="336" r:id="rId23"/>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mas Tovinger" initials="TT" lastIdx="1" clrIdx="0">
    <p:extLst>
      <p:ext uri="{19B8F6BF-5375-455C-9EA6-DF929625EA0E}">
        <p15:presenceInfo xmlns:p15="http://schemas.microsoft.com/office/powerpoint/2012/main" userId="S::thomas.tovinger@ericsson.com::d52090d9-82c6-45ae-b052-95c46e96cc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29" autoAdjust="0"/>
    <p:restoredTop sz="93979" autoAdjust="0"/>
  </p:normalViewPr>
  <p:slideViewPr>
    <p:cSldViewPr snapToGrid="0">
      <p:cViewPr varScale="1">
        <p:scale>
          <a:sx n="98" d="100"/>
          <a:sy n="98" d="100"/>
        </p:scale>
        <p:origin x="98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24FA2A05-8F30-4E16-A09F-66039734EC2D}"/>
    <pc:docChg chg="modSld">
      <pc:chgData name="Thomas Tovinger" userId="d52090d9-82c6-45ae-b052-95c46e96cc30" providerId="ADAL" clId="{24FA2A05-8F30-4E16-A09F-66039734EC2D}" dt="2021-10-17T20:01:58.817" v="10" actId="2711"/>
      <pc:docMkLst>
        <pc:docMk/>
      </pc:docMkLst>
      <pc:sldChg chg="modSp mod">
        <pc:chgData name="Thomas Tovinger" userId="d52090d9-82c6-45ae-b052-95c46e96cc30" providerId="ADAL" clId="{24FA2A05-8F30-4E16-A09F-66039734EC2D}" dt="2021-10-17T19:55:39.756" v="0" actId="13926"/>
        <pc:sldMkLst>
          <pc:docMk/>
          <pc:sldMk cId="0" sldId="311"/>
        </pc:sldMkLst>
        <pc:spChg chg="mod">
          <ac:chgData name="Thomas Tovinger" userId="d52090d9-82c6-45ae-b052-95c46e96cc30" providerId="ADAL" clId="{24FA2A05-8F30-4E16-A09F-66039734EC2D}" dt="2021-10-17T19:55:39.756" v="0" actId="13926"/>
          <ac:spMkLst>
            <pc:docMk/>
            <pc:sldMk cId="0" sldId="311"/>
            <ac:spMk id="16387" creationId="{FE009F97-868F-4990-A902-67BB289A20F5}"/>
          </ac:spMkLst>
        </pc:spChg>
      </pc:sldChg>
      <pc:sldChg chg="modSp mod">
        <pc:chgData name="Thomas Tovinger" userId="d52090d9-82c6-45ae-b052-95c46e96cc30" providerId="ADAL" clId="{24FA2A05-8F30-4E16-A09F-66039734EC2D}" dt="2021-10-17T19:57:07.926" v="7" actId="13926"/>
        <pc:sldMkLst>
          <pc:docMk/>
          <pc:sldMk cId="0" sldId="313"/>
        </pc:sldMkLst>
        <pc:spChg chg="mod">
          <ac:chgData name="Thomas Tovinger" userId="d52090d9-82c6-45ae-b052-95c46e96cc30" providerId="ADAL" clId="{24FA2A05-8F30-4E16-A09F-66039734EC2D}" dt="2021-10-17T19:57:07.926" v="7" actId="13926"/>
          <ac:spMkLst>
            <pc:docMk/>
            <pc:sldMk cId="0" sldId="313"/>
            <ac:spMk id="11267" creationId="{E21F0B3E-4109-4026-976F-4FF1D655BE94}"/>
          </ac:spMkLst>
        </pc:spChg>
      </pc:sldChg>
      <pc:sldChg chg="modSp mod">
        <pc:chgData name="Thomas Tovinger" userId="d52090d9-82c6-45ae-b052-95c46e96cc30" providerId="ADAL" clId="{24FA2A05-8F30-4E16-A09F-66039734EC2D}" dt="2021-10-17T19:56:43.945" v="4" actId="13926"/>
        <pc:sldMkLst>
          <pc:docMk/>
          <pc:sldMk cId="2539386502" sldId="328"/>
        </pc:sldMkLst>
        <pc:spChg chg="mod">
          <ac:chgData name="Thomas Tovinger" userId="d52090d9-82c6-45ae-b052-95c46e96cc30" providerId="ADAL" clId="{24FA2A05-8F30-4E16-A09F-66039734EC2D}" dt="2021-10-17T19:56:43.945" v="4" actId="13926"/>
          <ac:spMkLst>
            <pc:docMk/>
            <pc:sldMk cId="2539386502" sldId="328"/>
            <ac:spMk id="16387" creationId="{FE009F97-868F-4990-A902-67BB289A20F5}"/>
          </ac:spMkLst>
        </pc:spChg>
      </pc:sldChg>
      <pc:sldChg chg="modSp mod">
        <pc:chgData name="Thomas Tovinger" userId="d52090d9-82c6-45ae-b052-95c46e96cc30" providerId="ADAL" clId="{24FA2A05-8F30-4E16-A09F-66039734EC2D}" dt="2021-10-17T19:58:12.020" v="8" actId="13926"/>
        <pc:sldMkLst>
          <pc:docMk/>
          <pc:sldMk cId="2282210597" sldId="330"/>
        </pc:sldMkLst>
        <pc:spChg chg="mod">
          <ac:chgData name="Thomas Tovinger" userId="d52090d9-82c6-45ae-b052-95c46e96cc30" providerId="ADAL" clId="{24FA2A05-8F30-4E16-A09F-66039734EC2D}" dt="2021-10-17T19:58:12.020" v="8" actId="13926"/>
          <ac:spMkLst>
            <pc:docMk/>
            <pc:sldMk cId="2282210597" sldId="330"/>
            <ac:spMk id="11267" creationId="{E21F0B3E-4109-4026-976F-4FF1D655BE94}"/>
          </ac:spMkLst>
        </pc:spChg>
      </pc:sldChg>
      <pc:sldChg chg="modSp mod">
        <pc:chgData name="Thomas Tovinger" userId="d52090d9-82c6-45ae-b052-95c46e96cc30" providerId="ADAL" clId="{24FA2A05-8F30-4E16-A09F-66039734EC2D}" dt="2021-10-17T20:01:58.817" v="10" actId="2711"/>
        <pc:sldMkLst>
          <pc:docMk/>
          <pc:sldMk cId="3940408507" sldId="332"/>
        </pc:sldMkLst>
        <pc:spChg chg="mod">
          <ac:chgData name="Thomas Tovinger" userId="d52090d9-82c6-45ae-b052-95c46e96cc30" providerId="ADAL" clId="{24FA2A05-8F30-4E16-A09F-66039734EC2D}" dt="2021-10-17T20:01:58.817" v="10" actId="2711"/>
          <ac:spMkLst>
            <pc:docMk/>
            <pc:sldMk cId="3940408507" sldId="332"/>
            <ac:spMk id="11267" creationId="{CC2E8D24-F865-420F-89F0-22D27483A7BC}"/>
          </ac:spMkLst>
        </pc:spChg>
      </pc:sldChg>
      <pc:sldChg chg="modSp mod">
        <pc:chgData name="Thomas Tovinger" userId="d52090d9-82c6-45ae-b052-95c46e96cc30" providerId="ADAL" clId="{24FA2A05-8F30-4E16-A09F-66039734EC2D}" dt="2021-10-17T19:59:05.339" v="9" actId="13926"/>
        <pc:sldMkLst>
          <pc:docMk/>
          <pc:sldMk cId="2655239312" sldId="336"/>
        </pc:sldMkLst>
        <pc:spChg chg="mod">
          <ac:chgData name="Thomas Tovinger" userId="d52090d9-82c6-45ae-b052-95c46e96cc30" providerId="ADAL" clId="{24FA2A05-8F30-4E16-A09F-66039734EC2D}" dt="2021-10-17T19:59:05.339" v="9" actId="13926"/>
          <ac:spMkLst>
            <pc:docMk/>
            <pc:sldMk cId="2655239312" sldId="336"/>
            <ac:spMk id="11267" creationId="{E21F0B3E-4109-4026-976F-4FF1D655BE9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F9CA425-E021-4AD8-B6C6-601442394873}"/>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a:extLst>
              <a:ext uri="{FF2B5EF4-FFF2-40B4-BE49-F238E27FC236}">
                <a16:creationId xmlns:a16="http://schemas.microsoft.com/office/drawing/2014/main" id="{2B5519C1-F1B9-443D-A391-D2BD2EFE42B8}"/>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745189A-1915-4B42-B8FD-22158877504D}" type="datetime1">
              <a:rPr lang="en-US" altLang="zh-CN"/>
              <a:pPr>
                <a:defRPr/>
              </a:pPr>
              <a:t>10/17/2021</a:t>
            </a:fld>
            <a:endParaRPr lang="en-US" altLang="zh-CN"/>
          </a:p>
        </p:txBody>
      </p:sp>
      <p:sp>
        <p:nvSpPr>
          <p:cNvPr id="9220" name="Rectangle 4">
            <a:extLst>
              <a:ext uri="{FF2B5EF4-FFF2-40B4-BE49-F238E27FC236}">
                <a16:creationId xmlns:a16="http://schemas.microsoft.com/office/drawing/2014/main" id="{65A70DF3-8EA2-4ADF-A85D-2C5407EB9E8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a:extLst>
              <a:ext uri="{FF2B5EF4-FFF2-40B4-BE49-F238E27FC236}">
                <a16:creationId xmlns:a16="http://schemas.microsoft.com/office/drawing/2014/main" id="{FB1D4EE8-52C1-4A43-8418-AC2D7027216F}"/>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DC876BE-789A-4EF0-B80D-9E89A7623166}" type="slidenum">
              <a:rPr lang="en-GB" altLang="en-US"/>
              <a:pPr>
                <a:defRPr/>
              </a:pPr>
              <a:t>‹#›</a:t>
            </a:fld>
            <a:endParaRPr lang="en-GB" altLang="en-US" dirty="0"/>
          </a:p>
        </p:txBody>
      </p:sp>
    </p:spTree>
    <p:extLst>
      <p:ext uri="{BB962C8B-B14F-4D97-AF65-F5344CB8AC3E}">
        <p14:creationId xmlns:p14="http://schemas.microsoft.com/office/powerpoint/2010/main" val="1269392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B9AB9EB-05C3-47EB-8EF1-97505899768F}"/>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a:extLst>
              <a:ext uri="{FF2B5EF4-FFF2-40B4-BE49-F238E27FC236}">
                <a16:creationId xmlns:a16="http://schemas.microsoft.com/office/drawing/2014/main" id="{DA07027D-5349-422A-9419-9C87A7A6A48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6BEA6DD-2886-4673-809B-14B8926BFF47}" type="datetime1">
              <a:rPr lang="en-US" altLang="zh-CN"/>
              <a:pPr>
                <a:defRPr/>
              </a:pPr>
              <a:t>10/17/2021</a:t>
            </a:fld>
            <a:endParaRPr lang="en-US" altLang="zh-CN"/>
          </a:p>
        </p:txBody>
      </p:sp>
      <p:sp>
        <p:nvSpPr>
          <p:cNvPr id="3076" name="Rectangle 4">
            <a:extLst>
              <a:ext uri="{FF2B5EF4-FFF2-40B4-BE49-F238E27FC236}">
                <a16:creationId xmlns:a16="http://schemas.microsoft.com/office/drawing/2014/main" id="{85276BB3-91CD-4F4C-96C7-20E0E4755A10}"/>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F3333AF4-9AE9-4138-9CA7-67C79ADF06BE}"/>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76F2FC5-75B7-4847-845F-A2654CE204DD}"/>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a:extLst>
              <a:ext uri="{FF2B5EF4-FFF2-40B4-BE49-F238E27FC236}">
                <a16:creationId xmlns:a16="http://schemas.microsoft.com/office/drawing/2014/main" id="{18CAD951-0469-447F-B2CD-8C4FE14563B3}"/>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5DD84FC-7715-4F38-AE6A-B83CCA1FA901}" type="slidenum">
              <a:rPr lang="en-GB" altLang="en-US"/>
              <a:pPr>
                <a:defRPr/>
              </a:pPr>
              <a:t>‹#›</a:t>
            </a:fld>
            <a:endParaRPr lang="en-GB" altLang="en-US" dirty="0"/>
          </a:p>
        </p:txBody>
      </p:sp>
    </p:spTree>
    <p:extLst>
      <p:ext uri="{BB962C8B-B14F-4D97-AF65-F5344CB8AC3E}">
        <p14:creationId xmlns:p14="http://schemas.microsoft.com/office/powerpoint/2010/main" val="2903149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82A993B-F299-417C-9D6F-F0AEF04335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F554CDB-699E-459B-A4BC-2562B3B9D41B}"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8F7F4EED-A416-4DA0-A6C6-08F95EC4AB42}"/>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C034F010-543D-4373-9651-ECFB973B9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343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4</a:t>
            </a:fld>
            <a:endParaRPr lang="en-GB" altLang="en-US" dirty="0"/>
          </a:p>
        </p:txBody>
      </p:sp>
    </p:spTree>
    <p:extLst>
      <p:ext uri="{BB962C8B-B14F-4D97-AF65-F5344CB8AC3E}">
        <p14:creationId xmlns:p14="http://schemas.microsoft.com/office/powerpoint/2010/main" val="3150456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7</a:t>
            </a:fld>
            <a:endParaRPr lang="en-GB" altLang="en-US" dirty="0"/>
          </a:p>
        </p:txBody>
      </p:sp>
    </p:spTree>
    <p:extLst>
      <p:ext uri="{BB962C8B-B14F-4D97-AF65-F5344CB8AC3E}">
        <p14:creationId xmlns:p14="http://schemas.microsoft.com/office/powerpoint/2010/main" val="3152609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8</a:t>
            </a:fld>
            <a:endParaRPr lang="en-GB" altLang="en-US" dirty="0"/>
          </a:p>
        </p:txBody>
      </p:sp>
    </p:spTree>
    <p:extLst>
      <p:ext uri="{BB962C8B-B14F-4D97-AF65-F5344CB8AC3E}">
        <p14:creationId xmlns:p14="http://schemas.microsoft.com/office/powerpoint/2010/main" val="3220281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11</a:t>
            </a:fld>
            <a:endParaRPr lang="en-GB" altLang="en-US" dirty="0"/>
          </a:p>
        </p:txBody>
      </p:sp>
    </p:spTree>
    <p:extLst>
      <p:ext uri="{BB962C8B-B14F-4D97-AF65-F5344CB8AC3E}">
        <p14:creationId xmlns:p14="http://schemas.microsoft.com/office/powerpoint/2010/main" val="1579995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12</a:t>
            </a:fld>
            <a:endParaRPr lang="en-GB" altLang="en-US" dirty="0"/>
          </a:p>
        </p:txBody>
      </p:sp>
    </p:spTree>
    <p:extLst>
      <p:ext uri="{BB962C8B-B14F-4D97-AF65-F5344CB8AC3E}">
        <p14:creationId xmlns:p14="http://schemas.microsoft.com/office/powerpoint/2010/main" val="3259777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16</a:t>
            </a:fld>
            <a:endParaRPr lang="en-GB" altLang="en-US" dirty="0"/>
          </a:p>
        </p:txBody>
      </p:sp>
    </p:spTree>
    <p:extLst>
      <p:ext uri="{BB962C8B-B14F-4D97-AF65-F5344CB8AC3E}">
        <p14:creationId xmlns:p14="http://schemas.microsoft.com/office/powerpoint/2010/main" val="30638918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B3BBBE5-A207-4D37-9997-079CE22847B5}"/>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49170BBD-911C-45FA-A520-F14F7524BFE1}"/>
              </a:ext>
            </a:extLst>
          </p:cNvPr>
          <p:cNvSpPr>
            <a:spLocks noChangeArrowheads="1"/>
          </p:cNvSpPr>
          <p:nvPr userDrawn="1"/>
        </p:nvSpPr>
        <p:spPr bwMode="auto">
          <a:xfrm>
            <a:off x="590550" y="6415088"/>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AEE08918-4184-4B10-9346-F3DC8CA857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255F33A-85B0-4D94-8EB9-5536B8278209}"/>
              </a:ext>
            </a:extLst>
          </p:cNvPr>
          <p:cNvSpPr txBox="1"/>
          <p:nvPr userDrawn="1"/>
        </p:nvSpPr>
        <p:spPr>
          <a:xfrm>
            <a:off x="538163" y="6435725"/>
            <a:ext cx="4987566" cy="284163"/>
          </a:xfrm>
          <a:prstGeom prst="rect">
            <a:avLst/>
          </a:prstGeom>
          <a:noFill/>
        </p:spPr>
        <p:txBody>
          <a:bodyPr anchor="ctr">
            <a:noAutofit/>
          </a:bodyPr>
          <a:lstStyle/>
          <a:p>
            <a:pPr>
              <a:defRPr/>
            </a:pPr>
            <a:r>
              <a:rPr lang="en-GB" sz="900" spc="300" dirty="0">
                <a:solidFill>
                  <a:schemeClr val="bg1"/>
                </a:solidFill>
              </a:rPr>
              <a:t> </a:t>
            </a:r>
            <a:r>
              <a:rPr lang="en-GB" sz="900" spc="300" dirty="0"/>
              <a:t>SA5#139e E-meeting 11-20 October 2021</a:t>
            </a:r>
          </a:p>
        </p:txBody>
      </p:sp>
      <p:sp>
        <p:nvSpPr>
          <p:cNvPr id="8" name="Oval 7">
            <a:extLst>
              <a:ext uri="{FF2B5EF4-FFF2-40B4-BE49-F238E27FC236}">
                <a16:creationId xmlns:a16="http://schemas.microsoft.com/office/drawing/2014/main" id="{12F93472-492B-49F2-97D2-A050ADC6F738}"/>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B661A8B-0347-431C-B3A0-BC0AB7D5F304}" type="slidenum">
              <a:rPr lang="en-GB" altLang="en-US" b="1" smtClean="0"/>
              <a:pPr algn="ctr">
                <a:defRPr/>
              </a:pPr>
              <a:t>‹#›</a:t>
            </a:fld>
            <a:endParaRPr lang="en-GB" altLang="en-US" b="1" dirty="0"/>
          </a:p>
          <a:p>
            <a:pPr>
              <a:defRPr/>
            </a:pPr>
            <a:endParaRPr lang="en-GB" altLang="en-US" dirty="0"/>
          </a:p>
        </p:txBody>
      </p:sp>
      <p:sp>
        <p:nvSpPr>
          <p:cNvPr id="9" name="Rectangle 15">
            <a:extLst>
              <a:ext uri="{FF2B5EF4-FFF2-40B4-BE49-F238E27FC236}">
                <a16:creationId xmlns:a16="http://schemas.microsoft.com/office/drawing/2014/main" id="{B306130B-EFB3-4C68-9F03-3886CBA335AA}"/>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 name="Rectangle 16">
            <a:extLst>
              <a:ext uri="{FF2B5EF4-FFF2-40B4-BE49-F238E27FC236}">
                <a16:creationId xmlns:a16="http://schemas.microsoft.com/office/drawing/2014/main" id="{060F732D-B9C4-4F56-A071-04B7C6D00A5E}"/>
              </a:ext>
            </a:extLst>
          </p:cNvPr>
          <p:cNvSpPr>
            <a:spLocks noChangeArrowheads="1"/>
          </p:cNvSpPr>
          <p:nvPr userDrawn="1"/>
        </p:nvSpPr>
        <p:spPr bwMode="auto">
          <a:xfrm>
            <a:off x="7429500" y="6461125"/>
            <a:ext cx="824265" cy="33855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2021</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02822777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7122897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8733897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3072A33C-20EF-468C-BABC-00C22F5F493E}"/>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1B6CAF25-3AAE-4BF0-A8C7-DEBE0C504CFB}"/>
              </a:ext>
            </a:extLst>
          </p:cNvPr>
          <p:cNvSpPr>
            <a:spLocks noChangeArrowheads="1"/>
          </p:cNvSpPr>
          <p:nvPr userDrawn="1"/>
        </p:nvSpPr>
        <p:spPr bwMode="auto">
          <a:xfrm>
            <a:off x="590550" y="6451600"/>
            <a:ext cx="6569075" cy="25558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67E5032F-705B-44E4-9533-F939FAC31B9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79A13F8-137B-4BF0-9DB1-BD1EEE855AA2}"/>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F15969D8-D10E-4070-8273-69E8A59FD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B1CFEED6-0B46-4DB3-A604-12A4189372C3}"/>
              </a:ext>
            </a:extLst>
          </p:cNvPr>
          <p:cNvSpPr txBox="1"/>
          <p:nvPr userDrawn="1"/>
        </p:nvSpPr>
        <p:spPr>
          <a:xfrm>
            <a:off x="538163" y="6457951"/>
            <a:ext cx="4795837" cy="255588"/>
          </a:xfrm>
          <a:prstGeom prst="rect">
            <a:avLst/>
          </a:prstGeom>
          <a:noFill/>
        </p:spPr>
        <p:txBody>
          <a:bodyPr anchor="ctr">
            <a:normAutofit/>
          </a:bodyPr>
          <a:lstStyle/>
          <a:p>
            <a:pPr>
              <a:defRPr/>
            </a:pPr>
            <a:r>
              <a:rPr lang="en-GB" spc="300" dirty="0"/>
              <a:t>SA5#139e E-meeting 11-20 October 2021</a:t>
            </a:r>
          </a:p>
        </p:txBody>
      </p:sp>
      <p:sp>
        <p:nvSpPr>
          <p:cNvPr id="12" name="Oval 11">
            <a:extLst>
              <a:ext uri="{FF2B5EF4-FFF2-40B4-BE49-F238E27FC236}">
                <a16:creationId xmlns:a16="http://schemas.microsoft.com/office/drawing/2014/main" id="{38E42F2A-CEDC-4514-9029-ACB188D171BC}"/>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AFAF0B4F-086C-4377-BC6A-13BBB9CEA3AA}" type="slidenum">
              <a:rPr lang="en-GB" altLang="en-US" b="1" smtClean="0"/>
              <a:pPr algn="ctr">
                <a:defRPr/>
              </a:pPr>
              <a:t>‹#›</a:t>
            </a:fld>
            <a:endParaRPr lang="en-GB" altLang="en-US" b="1" dirty="0"/>
          </a:p>
          <a:p>
            <a:pPr>
              <a:defRPr/>
            </a:pPr>
            <a:endParaRPr lang="en-GB" altLang="en-US" dirty="0"/>
          </a:p>
        </p:txBody>
      </p:sp>
      <p:sp>
        <p:nvSpPr>
          <p:cNvPr id="1033" name="Rectangle 15">
            <a:extLst>
              <a:ext uri="{FF2B5EF4-FFF2-40B4-BE49-F238E27FC236}">
                <a16:creationId xmlns:a16="http://schemas.microsoft.com/office/drawing/2014/main" id="{C0E943FC-FC59-484A-8584-0C858FFC7537}"/>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50EA5411-3B23-449C-B52F-F8A3B5F83371}"/>
              </a:ext>
            </a:extLst>
          </p:cNvPr>
          <p:cNvSpPr>
            <a:spLocks noChangeArrowheads="1"/>
          </p:cNvSpPr>
          <p:nvPr userDrawn="1"/>
        </p:nvSpPr>
        <p:spPr bwMode="auto">
          <a:xfrm>
            <a:off x="7439025" y="6461125"/>
            <a:ext cx="824265" cy="21544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2021</a:t>
            </a:r>
          </a:p>
        </p:txBody>
      </p:sp>
    </p:spTree>
  </p:cSld>
  <p:clrMap bg1="lt1" tx1="dk1" bg2="lt2" tx2="dk2" accent1="accent1" accent2="accent2" accent3="accent3" accent4="accent4" accent5="accent5" accent6="accent6" hlink="hlink" folHlink="folHlink"/>
  <p:sldLayoutIdLst>
    <p:sldLayoutId id="2147484519" r:id="rId1"/>
    <p:sldLayoutId id="2147484517" r:id="rId2"/>
    <p:sldLayoutId id="214748451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Liaisons/Incoming_LSs/S5-meeting.ht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mailto:3GPP_TSG_SA_WG5@LIST.ETSI.OR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mailto:3GPP_TSG_SA_WG5_CHARGING@LIST.ETSI.ORG" TargetMode="External"/><Relationship Id="rId4" Type="http://schemas.openxmlformats.org/officeDocument/2006/relationships/hyperlink" Target="mailto:3GPP_TSG_SA_WG5_OAM@LIST.ETSI.ORG"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352870EE-D312-45B2-945A-64CA5A09CCAB}"/>
              </a:ext>
            </a:extLst>
          </p:cNvPr>
          <p:cNvSpPr>
            <a:spLocks noGrp="1" noChangeArrowheads="1"/>
          </p:cNvSpPr>
          <p:nvPr>
            <p:ph type="ctrTitle"/>
          </p:nvPr>
        </p:nvSpPr>
        <p:spPr>
          <a:xfrm>
            <a:off x="600456" y="3429000"/>
            <a:ext cx="7772400" cy="295507"/>
          </a:xfrm>
        </p:spPr>
        <p:txBody>
          <a:bodyPr>
            <a:normAutofit fontScale="90000"/>
          </a:bodyPr>
          <a:lstStyle/>
          <a:p>
            <a:pPr>
              <a:defRPr/>
            </a:pPr>
            <a:r>
              <a:rPr lang="en-GB" altLang="zh-CN" sz="2300" b="1" i="1" dirty="0">
                <a:effectLst>
                  <a:outerShdw blurRad="38100" dist="38100" dir="2700000" algn="tl">
                    <a:srgbClr val="C0C0C0"/>
                  </a:outerShdw>
                </a:effectLst>
                <a:highlight>
                  <a:srgbClr val="00FFFF"/>
                </a:highlight>
              </a:rPr>
              <a:t>  </a:t>
            </a:r>
            <a:br>
              <a:rPr lang="en-GB" altLang="zh-CN" sz="2300" i="1" dirty="0">
                <a:highlight>
                  <a:srgbClr val="00FFFF"/>
                </a:highlight>
              </a:rPr>
            </a:br>
            <a:r>
              <a:rPr lang="en-GB" altLang="zh-CN" sz="2300" i="1" dirty="0">
                <a:highlight>
                  <a:srgbClr val="00FFFF"/>
                </a:highlight>
              </a:rPr>
              <a:t> </a:t>
            </a:r>
            <a:br>
              <a:rPr lang="en-US" altLang="en-US" b="1" i="1" dirty="0">
                <a:solidFill>
                  <a:srgbClr val="0000CC"/>
                </a:solidFill>
                <a:highlight>
                  <a:srgbClr val="00FFFF"/>
                </a:highlight>
              </a:rPr>
            </a:br>
            <a:r>
              <a:rPr lang="en-US" altLang="en-US" sz="3600" b="1" i="1" dirty="0">
                <a:latin typeface="Arial" panose="020B0604020202020204" pitchFamily="34" charset="0"/>
                <a:cs typeface="Arial" panose="020B0604020202020204" pitchFamily="34" charset="0"/>
              </a:rPr>
              <a:t>SA5#139e  E-Meeting</a:t>
            </a:r>
            <a:br>
              <a:rPr lang="en-US" altLang="en-US" sz="3600" b="1" i="1" dirty="0">
                <a:latin typeface="Arial" panose="020B0604020202020204" pitchFamily="34" charset="0"/>
                <a:cs typeface="Arial" panose="020B0604020202020204" pitchFamily="34" charset="0"/>
              </a:rPr>
            </a:br>
            <a:r>
              <a:rPr lang="en-US" altLang="en-US" sz="3600" b="1" i="1" dirty="0">
                <a:latin typeface="Arial" panose="020B0604020202020204" pitchFamily="34" charset="0"/>
                <a:cs typeface="Arial" panose="020B0604020202020204" pitchFamily="34" charset="0"/>
              </a:rPr>
              <a:t>Process</a:t>
            </a:r>
            <a:br>
              <a:rPr lang="en-US" altLang="en-US" sz="3600" b="1" i="1" dirty="0">
                <a:highlight>
                  <a:srgbClr val="00FFFF"/>
                </a:highlight>
                <a:latin typeface="Arial" panose="020B0604020202020204" pitchFamily="34" charset="0"/>
                <a:cs typeface="Arial" panose="020B0604020202020204" pitchFamily="34" charset="0"/>
              </a:rPr>
            </a:br>
            <a:br>
              <a:rPr lang="en-US" altLang="en-US" sz="3600" b="1" i="1" dirty="0">
                <a:highlight>
                  <a:srgbClr val="00FFFF"/>
                </a:highlight>
                <a:latin typeface="Arial" panose="020B0604020202020204" pitchFamily="34" charset="0"/>
                <a:cs typeface="Arial" panose="020B0604020202020204" pitchFamily="34" charset="0"/>
              </a:rPr>
            </a:br>
            <a:br>
              <a:rPr lang="en-US" altLang="en-US" sz="2000" i="1" dirty="0">
                <a:highlight>
                  <a:srgbClr val="FFFF00"/>
                </a:highlight>
                <a:latin typeface="Arial" panose="020B0604020202020204" pitchFamily="34" charset="0"/>
                <a:cs typeface="Arial" panose="020B0604020202020204" pitchFamily="34" charset="0"/>
              </a:rPr>
            </a:br>
            <a:br>
              <a:rPr lang="en-US" altLang="en-US" sz="2000" i="1" dirty="0">
                <a:solidFill>
                  <a:srgbClr val="0000CC"/>
                </a:solidFill>
                <a:highlight>
                  <a:srgbClr val="00FFFF"/>
                </a:highlight>
              </a:rPr>
            </a:br>
            <a:br>
              <a:rPr lang="en-GB" altLang="zh-CN" sz="4400" b="1" i="1" dirty="0">
                <a:highlight>
                  <a:srgbClr val="00FFFF"/>
                </a:highlight>
              </a:rPr>
            </a:br>
            <a:r>
              <a:rPr lang="en-GB" altLang="zh-CN" sz="2300" i="1" dirty="0">
                <a:highlight>
                  <a:srgbClr val="00FFFF"/>
                </a:highlight>
                <a:latin typeface="Arial" panose="020B0604020202020204" pitchFamily="34" charset="0"/>
              </a:rPr>
              <a:t> </a:t>
            </a:r>
            <a:br>
              <a:rPr lang="en-US" altLang="zh-CN" sz="2300" i="1" dirty="0">
                <a:effectLst>
                  <a:outerShdw blurRad="38100" dist="38100" dir="2700000" algn="tl">
                    <a:srgbClr val="C0C0C0"/>
                  </a:outerShdw>
                </a:effectLst>
                <a:highlight>
                  <a:srgbClr val="00FFFF"/>
                </a:highlight>
                <a:latin typeface="Arial" panose="020B0604020202020204" pitchFamily="34" charset="0"/>
              </a:rPr>
            </a:br>
            <a:br>
              <a:rPr lang="en-US" altLang="zh-CN" sz="2100" i="1" dirty="0">
                <a:effectLst>
                  <a:outerShdw blurRad="38100" dist="38100" dir="2700000" algn="tl">
                    <a:srgbClr val="C0C0C0"/>
                  </a:outerShdw>
                </a:effectLst>
                <a:highlight>
                  <a:srgbClr val="00FFFF"/>
                </a:highlight>
              </a:rPr>
            </a:br>
            <a:endParaRPr lang="en-GB" altLang="zh-CN" sz="2100" i="1" dirty="0">
              <a:effectLst>
                <a:outerShdw blurRad="38100" dist="38100" dir="2700000" algn="tl">
                  <a:srgbClr val="C0C0C0"/>
                </a:outerShdw>
              </a:effectLst>
              <a:highlight>
                <a:srgbClr val="00FFFF"/>
              </a:highlight>
            </a:endParaRPr>
          </a:p>
        </p:txBody>
      </p:sp>
      <p:sp>
        <p:nvSpPr>
          <p:cNvPr id="5123" name="Subtitle 6">
            <a:extLst>
              <a:ext uri="{FF2B5EF4-FFF2-40B4-BE49-F238E27FC236}">
                <a16:creationId xmlns:a16="http://schemas.microsoft.com/office/drawing/2014/main" id="{DF018147-2912-4BF3-BB72-2E9217F826DB}"/>
              </a:ext>
            </a:extLst>
          </p:cNvPr>
          <p:cNvSpPr>
            <a:spLocks noGrp="1"/>
          </p:cNvSpPr>
          <p:nvPr>
            <p:ph type="subTitle" idx="1"/>
          </p:nvPr>
        </p:nvSpPr>
        <p:spPr>
          <a:xfrm>
            <a:off x="883920" y="3764280"/>
            <a:ext cx="6946900" cy="1766570"/>
          </a:xfrm>
        </p:spPr>
        <p:txBody>
          <a:bodyPr/>
          <a:lstStyle/>
          <a:p>
            <a:pPr eaLnBrk="1" hangingPunct="1">
              <a:defRPr/>
            </a:pPr>
            <a:endParaRPr lang="en-GB" altLang="en-US" b="1" dirty="0">
              <a:solidFill>
                <a:srgbClr val="0000CC"/>
              </a:solidFill>
              <a:latin typeface="+mj-lt"/>
              <a:ea typeface="+mj-ea"/>
              <a:cs typeface="+mj-cs"/>
            </a:endParaRPr>
          </a:p>
          <a:p>
            <a:pPr eaLnBrk="1" hangingPunct="1">
              <a:defRPr/>
            </a:pPr>
            <a:r>
              <a:rPr lang="en-GB" altLang="en-US" b="1" dirty="0">
                <a:solidFill>
                  <a:srgbClr val="0000CC"/>
                </a:solidFill>
                <a:latin typeface="+mj-lt"/>
                <a:ea typeface="+mj-ea"/>
                <a:cs typeface="+mj-cs"/>
              </a:rPr>
              <a:t>S5-215002</a:t>
            </a:r>
          </a:p>
          <a:p>
            <a:pPr eaLnBrk="1" hangingPunct="1">
              <a:defRPr/>
            </a:pPr>
            <a:endParaRPr lang="en-GB" altLang="en-US" sz="1200" dirty="0">
              <a:solidFill>
                <a:srgbClr val="0000CC"/>
              </a:solidFill>
              <a:latin typeface="+mj-lt"/>
              <a:ea typeface="+mj-ea"/>
              <a:cs typeface="+mj-cs"/>
            </a:endParaRPr>
          </a:p>
          <a:p>
            <a:pPr>
              <a:lnSpc>
                <a:spcPct val="80000"/>
              </a:lnSpc>
              <a:defRPr/>
            </a:pPr>
            <a:endParaRPr lang="en-GB"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58089" y="380322"/>
            <a:ext cx="6827838" cy="498475"/>
          </a:xfrm>
        </p:spPr>
        <p:txBody>
          <a:bodyPr/>
          <a:lstStyle/>
          <a:p>
            <a:r>
              <a:rPr lang="en-US" altLang="en-US" dirty="0"/>
              <a:t>Process (5)</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219515" y="1573015"/>
            <a:ext cx="8388350" cy="5487988"/>
          </a:xfrm>
        </p:spPr>
        <p:txBody>
          <a:bodyPr/>
          <a:lstStyle/>
          <a:p>
            <a:pPr lvl="3">
              <a:defRPr/>
            </a:pPr>
            <a:r>
              <a:rPr lang="en-GB" sz="1600" dirty="0"/>
              <a:t>New </a:t>
            </a:r>
            <a:r>
              <a:rPr lang="en-GB" sz="1600" dirty="0" err="1"/>
              <a:t>tdocs</a:t>
            </a:r>
            <a:r>
              <a:rPr lang="en-GB" sz="1600" dirty="0"/>
              <a:t> created during the meeting should always have a separate thread, even if they relate to an existing tdoc group, to avoid renaming the thread title.</a:t>
            </a:r>
            <a:endParaRPr lang="en-US" altLang="en-US" sz="1600" dirty="0"/>
          </a:p>
          <a:p>
            <a:pPr lvl="3">
              <a:defRPr/>
            </a:pPr>
            <a:r>
              <a:rPr lang="en-GB" altLang="en-US" sz="1600" b="1" dirty="0"/>
              <a:t>If two Tdocs are merged, </a:t>
            </a:r>
            <a:r>
              <a:rPr lang="en-GB" altLang="en-US" sz="1600" dirty="0"/>
              <a:t>e.g. xx1 and xx2, the status of xx2 shall be recorded as “merged in revision of xx1” (as the final tdoc# for the merged document is not known at the time of merge). </a:t>
            </a:r>
            <a:r>
              <a:rPr lang="en-US" altLang="en-US" sz="1600" dirty="0"/>
              <a:t>I</a:t>
            </a:r>
            <a:r>
              <a:rPr lang="en-US" sz="1600" dirty="0"/>
              <a:t>f the merged tdoc revision of xx1 is not agreed/approved, this anyway needs be allocated a tdoc# which will have the “Noted/not pursued” status.</a:t>
            </a:r>
          </a:p>
          <a:p>
            <a:pPr lvl="3">
              <a:defRPr/>
            </a:pPr>
            <a:r>
              <a:rPr lang="en-GB" sz="1600" dirty="0"/>
              <a:t>For a CR which has mirrors: a single thread should be created for the original CR, which also covers the mirrors. In the email body, mirror Tdoc# should be indicated, with dedicated comment if any. </a:t>
            </a:r>
          </a:p>
          <a:p>
            <a:pPr lvl="3">
              <a:defRPr/>
            </a:pPr>
            <a:endParaRPr lang="en-GB" sz="1600" dirty="0">
              <a:highlight>
                <a:srgbClr val="00FFFF"/>
              </a:highlight>
            </a:endParaRPr>
          </a:p>
          <a:p>
            <a:pPr lvl="3">
              <a:defRPr/>
            </a:pPr>
            <a:endParaRPr lang="en-GB" sz="1600" b="1" dirty="0">
              <a:highlight>
                <a:srgbClr val="00FFFF"/>
              </a:highlight>
            </a:endParaRPr>
          </a:p>
          <a:p>
            <a:pPr lvl="3">
              <a:defRPr/>
            </a:pPr>
            <a:endParaRPr lang="en-GB" sz="1600" b="1" dirty="0">
              <a:highlight>
                <a:srgbClr val="00FFFF"/>
              </a:highlight>
            </a:endParaRPr>
          </a:p>
          <a:p>
            <a:pPr lvl="3">
              <a:defRPr/>
            </a:pPr>
            <a:endParaRPr lang="en-GB" sz="1600" dirty="0"/>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32113176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(6)</a:t>
            </a:r>
            <a:endParaRPr lang="zh-CN" altLang="en-US" dirty="0"/>
          </a:p>
        </p:txBody>
      </p:sp>
      <p:sp>
        <p:nvSpPr>
          <p:cNvPr id="8" name="矩形 7"/>
          <p:cNvSpPr/>
          <p:nvPr/>
        </p:nvSpPr>
        <p:spPr>
          <a:xfrm>
            <a:off x="181865" y="1047383"/>
            <a:ext cx="8566350" cy="3871829"/>
          </a:xfrm>
          <a:prstGeom prst="rect">
            <a:avLst/>
          </a:prstGeom>
        </p:spPr>
        <p:txBody>
          <a:bodyPr wrap="square">
            <a:spAutoFit/>
          </a:bodyPr>
          <a:lstStyle/>
          <a:p>
            <a:pPr marL="228600" indent="-228600">
              <a:spcBef>
                <a:spcPct val="20000"/>
              </a:spcBef>
              <a:buFont typeface="Arial" panose="020B0604020202020204" pitchFamily="34" charset="0"/>
              <a:buChar char="•"/>
              <a:defRPr/>
            </a:pPr>
            <a:r>
              <a:rPr lang="en-GB" altLang="en-US" sz="1600" kern="0" dirty="0">
                <a:solidFill>
                  <a:prstClr val="black"/>
                </a:solidFill>
                <a:latin typeface="Calibri"/>
              </a:rPr>
              <a:t>Email threads – </a:t>
            </a:r>
            <a:r>
              <a:rPr lang="en-US" altLang="zh-CN" sz="1600" kern="0" dirty="0">
                <a:solidFill>
                  <a:prstClr val="black"/>
                </a:solidFill>
                <a:latin typeface="Calibri"/>
              </a:rPr>
              <a:t>Comments </a:t>
            </a:r>
            <a:r>
              <a:rPr lang="en-GB" altLang="zh-CN" sz="1600" kern="0" dirty="0">
                <a:solidFill>
                  <a:prstClr val="black"/>
                </a:solidFill>
                <a:latin typeface="Calibri"/>
              </a:rPr>
              <a:t>handling</a:t>
            </a:r>
            <a:endParaRPr lang="en-US" altLang="en-US" sz="1600" b="1" kern="0" dirty="0">
              <a:solidFill>
                <a:prstClr val="black"/>
              </a:solidFill>
              <a:latin typeface="Calibri"/>
            </a:endParaRPr>
          </a:p>
          <a:p>
            <a:pPr marL="685800" lvl="1" indent="-228600">
              <a:spcBef>
                <a:spcPct val="20000"/>
              </a:spcBef>
              <a:buFont typeface="Arial" panose="020B0604020202020204" pitchFamily="34" charset="0"/>
              <a:buChar char="–"/>
              <a:defRPr/>
            </a:pPr>
            <a:r>
              <a:rPr lang="en-US" altLang="en-US" sz="1400" b="1" kern="0" dirty="0">
                <a:solidFill>
                  <a:prstClr val="black"/>
                </a:solidFill>
                <a:latin typeface="Calibri"/>
              </a:rPr>
              <a:t>Comments</a:t>
            </a:r>
            <a:r>
              <a:rPr lang="en-US" altLang="en-US" sz="1400" kern="0" dirty="0">
                <a:solidFill>
                  <a:prstClr val="black"/>
                </a:solidFill>
                <a:latin typeface="Calibri"/>
              </a:rPr>
              <a:t> providing questions/proposals </a:t>
            </a:r>
            <a:r>
              <a:rPr lang="en-US" altLang="en-US" sz="1400" b="1" kern="0" dirty="0">
                <a:solidFill>
                  <a:prstClr val="black"/>
                </a:solidFill>
                <a:latin typeface="Calibri"/>
              </a:rPr>
              <a:t>embedded inside a copy of the actual Tdoc</a:t>
            </a:r>
            <a:r>
              <a:rPr lang="en-US" altLang="en-US" sz="1400" kern="0" dirty="0">
                <a:solidFill>
                  <a:prstClr val="black"/>
                </a:solidFill>
                <a:latin typeface="Calibri"/>
              </a:rPr>
              <a:t> are allowed. They should be uploaded on the Drafts folder and have file name like </a:t>
            </a:r>
            <a:r>
              <a:rPr lang="en-US" altLang="zh-CN" sz="1400" i="1" kern="0" dirty="0" err="1">
                <a:solidFill>
                  <a:prstClr val="black"/>
                </a:solidFill>
                <a:latin typeface="Calibri"/>
              </a:rPr>
              <a:t>tdoc_revx_AB</a:t>
            </a:r>
            <a:r>
              <a:rPr lang="en-US" altLang="zh-CN" sz="1400" i="1" kern="0" dirty="0">
                <a:solidFill>
                  <a:prstClr val="black"/>
                </a:solidFill>
                <a:latin typeface="Calibri"/>
              </a:rPr>
              <a:t> COMMENT </a:t>
            </a:r>
            <a:r>
              <a:rPr lang="en-US" altLang="en-US" sz="1400" kern="0" dirty="0">
                <a:solidFill>
                  <a:prstClr val="black"/>
                </a:solidFill>
                <a:latin typeface="Calibri"/>
              </a:rPr>
              <a:t> where AB is the commenter’s initials. The revision number x shall not be increased in this case. </a:t>
            </a:r>
            <a:r>
              <a:rPr lang="en-US" altLang="en-US" sz="1400" b="1" kern="0" dirty="0">
                <a:solidFill>
                  <a:prstClr val="black"/>
                </a:solidFill>
                <a:latin typeface="Calibri"/>
              </a:rPr>
              <a:t>O</a:t>
            </a:r>
            <a:r>
              <a:rPr lang="en-GB" altLang="en-US" sz="1400" b="1" kern="0" dirty="0" err="1">
                <a:solidFill>
                  <a:prstClr val="black"/>
                </a:solidFill>
                <a:latin typeface="Calibri"/>
              </a:rPr>
              <a:t>nly</a:t>
            </a:r>
            <a:r>
              <a:rPr lang="en-GB" altLang="zh-CN" sz="1400" b="1" kern="0" dirty="0">
                <a:solidFill>
                  <a:prstClr val="black"/>
                </a:solidFill>
                <a:latin typeface="Calibri"/>
              </a:rPr>
              <a:t> the author  is allowed to increase the </a:t>
            </a:r>
            <a:r>
              <a:rPr lang="en-GB" altLang="zh-CN" sz="1400" i="1" kern="0" dirty="0">
                <a:solidFill>
                  <a:prstClr val="black"/>
                </a:solidFill>
                <a:latin typeface="Calibri"/>
              </a:rPr>
              <a:t>x</a:t>
            </a:r>
            <a:r>
              <a:rPr lang="en-GB" altLang="zh-CN" sz="1400" b="1" kern="0" dirty="0">
                <a:solidFill>
                  <a:prstClr val="black"/>
                </a:solidFill>
                <a:latin typeface="Calibri"/>
              </a:rPr>
              <a:t> in </a:t>
            </a:r>
            <a:r>
              <a:rPr lang="en-GB" altLang="zh-CN" sz="1400" i="1" kern="0" dirty="0">
                <a:solidFill>
                  <a:prstClr val="black"/>
                </a:solidFill>
                <a:latin typeface="Calibri"/>
              </a:rPr>
              <a:t>‘</a:t>
            </a:r>
            <a:r>
              <a:rPr lang="en-GB" altLang="zh-CN" sz="1400" i="1" kern="0" dirty="0" err="1">
                <a:solidFill>
                  <a:prstClr val="black"/>
                </a:solidFill>
                <a:latin typeface="Calibri"/>
              </a:rPr>
              <a:t>tdoc_revx</a:t>
            </a:r>
            <a:r>
              <a:rPr lang="en-GB" altLang="zh-CN" sz="1400" b="1" kern="0" dirty="0">
                <a:solidFill>
                  <a:prstClr val="black"/>
                </a:solidFill>
                <a:latin typeface="Calibri"/>
              </a:rPr>
              <a:t>’ revision number, when submitting a new revision.</a:t>
            </a:r>
          </a:p>
          <a:p>
            <a:pPr marL="685800" lvl="1" indent="-228600">
              <a:spcBef>
                <a:spcPct val="20000"/>
              </a:spcBef>
              <a:buFont typeface="Arial" panose="020B0604020202020204" pitchFamily="34" charset="0"/>
              <a:buChar char="–"/>
              <a:defRPr/>
            </a:pPr>
            <a:r>
              <a:rPr lang="en-US" altLang="zh-CN" sz="1400" b="1" kern="0" dirty="0">
                <a:solidFill>
                  <a:prstClr val="black"/>
                </a:solidFill>
                <a:latin typeface="Calibri"/>
              </a:rPr>
              <a:t>A comments table should be used </a:t>
            </a:r>
            <a:r>
              <a:rPr lang="en-US" altLang="zh-CN" sz="1400" kern="0" dirty="0">
                <a:solidFill>
                  <a:prstClr val="black"/>
                </a:solidFill>
                <a:latin typeface="Calibri"/>
              </a:rPr>
              <a:t>in each thread, in the following way:</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comment should be placed in the table by the commenter, either as a new row or ‘embedded’ if it is a response to a previous comment.</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new comment should be highlighted at the very top in the email, either by ‘copying’ the full comment or giving a clear reference to where in the table it is located.</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If c</a:t>
            </a:r>
            <a:r>
              <a:rPr lang="en-US" altLang="en-US" sz="1400" kern="0" dirty="0">
                <a:solidFill>
                  <a:prstClr val="black"/>
                </a:solidFill>
                <a:latin typeface="Calibri"/>
              </a:rPr>
              <a:t>omments have been embedded inside a copy of the actual Tdoc, a reference to the folder and file name should be included in the comments table.</a:t>
            </a:r>
          </a:p>
          <a:p>
            <a:pPr marL="1143000" lvl="2" indent="-228600">
              <a:spcBef>
                <a:spcPct val="20000"/>
              </a:spcBef>
              <a:buFont typeface="Arial" panose="020B0604020202020204" pitchFamily="34" charset="0"/>
              <a:buChar char="–"/>
              <a:defRPr/>
            </a:pPr>
            <a:r>
              <a:rPr lang="en-US" altLang="zh-CN" sz="1400" kern="0" dirty="0">
                <a:latin typeface="Calibri"/>
              </a:rPr>
              <a:t>For a group email thread, it is recommended to </a:t>
            </a:r>
            <a:r>
              <a:rPr lang="en-US" altLang="zh-CN" sz="1400" b="1" kern="0" dirty="0">
                <a:latin typeface="Calibri"/>
              </a:rPr>
              <a:t>keep the comments table separate for each tdoc</a:t>
            </a:r>
          </a:p>
          <a:p>
            <a:pPr marL="685800" lvl="1" indent="-228600">
              <a:spcBef>
                <a:spcPct val="20000"/>
              </a:spcBef>
              <a:buFont typeface="Arial" panose="020B0604020202020204" pitchFamily="34" charset="0"/>
              <a:buChar char="–"/>
              <a:defRPr/>
            </a:pPr>
            <a:r>
              <a:rPr lang="en-US" altLang="zh-CN" sz="1400" b="1" kern="0" dirty="0">
                <a:highlight>
                  <a:srgbClr val="00FFFF"/>
                </a:highlight>
                <a:latin typeface="Calibri"/>
              </a:rPr>
              <a:t>Tags: </a:t>
            </a:r>
            <a:r>
              <a:rPr lang="en-US" altLang="zh-CN" sz="1400" kern="0" dirty="0">
                <a:highlight>
                  <a:srgbClr val="00FFFF"/>
                </a:highlight>
                <a:latin typeface="Calibri"/>
              </a:rPr>
              <a:t>To be able to find new comments among earlier ones, please start each comment with a tag like [&lt;Company&gt;&lt;Date&gt;]. If more than one delegate per company is commenting, you may add the delegate’s signature, and if more than one comment per day, add a sequence number after the date like “0925-2”.</a:t>
            </a:r>
          </a:p>
        </p:txBody>
      </p:sp>
    </p:spTree>
    <p:extLst>
      <p:ext uri="{BB962C8B-B14F-4D97-AF65-F5344CB8AC3E}">
        <p14:creationId xmlns:p14="http://schemas.microsoft.com/office/powerpoint/2010/main" val="240454621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(7)</a:t>
            </a:r>
            <a:endParaRPr lang="zh-CN" altLang="en-US" dirty="0"/>
          </a:p>
        </p:txBody>
      </p:sp>
      <p:sp>
        <p:nvSpPr>
          <p:cNvPr id="4" name="矩形 3"/>
          <p:cNvSpPr/>
          <p:nvPr/>
        </p:nvSpPr>
        <p:spPr>
          <a:xfrm>
            <a:off x="442152" y="1115563"/>
            <a:ext cx="3526735" cy="276999"/>
          </a:xfrm>
          <a:prstGeom prst="rect">
            <a:avLst/>
          </a:prstGeom>
        </p:spPr>
        <p:txBody>
          <a:bodyPr wrap="none">
            <a:spAutoFit/>
          </a:bodyPr>
          <a:lstStyle/>
          <a:p>
            <a:r>
              <a:rPr lang="en-GB" altLang="zh-CN" sz="1200" b="1" dirty="0"/>
              <a:t>Template to use for recording all comments:</a:t>
            </a:r>
            <a:endParaRPr lang="zh-CN" altLang="en-US" sz="1200" b="1" i="1" dirty="0">
              <a:solidFill>
                <a:srgbClr val="FF0000"/>
              </a:solidFill>
              <a:highlight>
                <a:srgbClr val="FFFF00"/>
              </a:highlight>
            </a:endParaRPr>
          </a:p>
        </p:txBody>
      </p:sp>
      <p:graphicFrame>
        <p:nvGraphicFramePr>
          <p:cNvPr id="7" name="Table 9">
            <a:extLst>
              <a:ext uri="{FF2B5EF4-FFF2-40B4-BE49-F238E27FC236}">
                <a16:creationId xmlns:a16="http://schemas.microsoft.com/office/drawing/2014/main" id="{725A6AFA-11DA-4047-8C20-0AA254539464}"/>
              </a:ext>
            </a:extLst>
          </p:cNvPr>
          <p:cNvGraphicFramePr>
            <a:graphicFrameLocks noGrp="1"/>
          </p:cNvGraphicFramePr>
          <p:nvPr>
            <p:extLst>
              <p:ext uri="{D42A27DB-BD31-4B8C-83A1-F6EECF244321}">
                <p14:modId xmlns:p14="http://schemas.microsoft.com/office/powerpoint/2010/main" val="546283618"/>
              </p:ext>
            </p:extLst>
          </p:nvPr>
        </p:nvGraphicFramePr>
        <p:xfrm>
          <a:off x="551751" y="1763197"/>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a:effectLst/>
                        </a:rPr>
                        <a:t>Company name</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a:effectLst/>
                        </a:rPr>
                        <a:t>2</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
        <p:nvSpPr>
          <p:cNvPr id="9" name="Rectangle 7">
            <a:extLst>
              <a:ext uri="{FF2B5EF4-FFF2-40B4-BE49-F238E27FC236}">
                <a16:creationId xmlns:a16="http://schemas.microsoft.com/office/drawing/2014/main" id="{5A2A79FE-84BD-476C-95AD-D5506B4A3D34}"/>
              </a:ext>
            </a:extLst>
          </p:cNvPr>
          <p:cNvSpPr>
            <a:spLocks noChangeArrowheads="1"/>
          </p:cNvSpPr>
          <p:nvPr/>
        </p:nvSpPr>
        <p:spPr bwMode="auto">
          <a:xfrm>
            <a:off x="468138" y="1523032"/>
            <a:ext cx="460575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00FFFF"/>
                </a:highlight>
              </a:rPr>
              <a:t>&lt;Tdoc-1&gt; &lt;Title&gt; &lt;(Source)&gt;:</a:t>
            </a:r>
            <a:endParaRPr kumimoji="0" lang="en-GB" altLang="en-US" sz="400" b="0" i="0" u="none" strike="noStrike" cap="none" normalizeH="0" baseline="0" dirty="0">
              <a:ln>
                <a:noFill/>
              </a:ln>
              <a:solidFill>
                <a:srgbClr val="FF0000"/>
              </a:solidFill>
              <a:effectLst/>
              <a:highlight>
                <a:srgbClr val="00FFFF"/>
              </a:highlight>
            </a:endParaRPr>
          </a:p>
        </p:txBody>
      </p:sp>
      <p:sp>
        <p:nvSpPr>
          <p:cNvPr id="10" name="Rectangle 7">
            <a:extLst>
              <a:ext uri="{FF2B5EF4-FFF2-40B4-BE49-F238E27FC236}">
                <a16:creationId xmlns:a16="http://schemas.microsoft.com/office/drawing/2014/main" id="{F40A1ED8-24E1-4BCC-BCD1-62F32D73DEE8}"/>
              </a:ext>
            </a:extLst>
          </p:cNvPr>
          <p:cNvSpPr>
            <a:spLocks noChangeArrowheads="1"/>
          </p:cNvSpPr>
          <p:nvPr/>
        </p:nvSpPr>
        <p:spPr bwMode="auto">
          <a:xfrm>
            <a:off x="450382" y="2625593"/>
            <a:ext cx="532262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00FFFF"/>
                </a:highlight>
              </a:rPr>
              <a:t>&lt;Tdoc-2&gt; &lt;Title&gt; &lt;(Source)&gt;:</a:t>
            </a:r>
            <a:endParaRPr kumimoji="0" lang="en-GB" altLang="en-US" sz="400" b="0" i="0" u="none" strike="noStrike" cap="none" normalizeH="0" baseline="0" dirty="0">
              <a:ln>
                <a:noFill/>
              </a:ln>
              <a:effectLst/>
              <a:highlight>
                <a:srgbClr val="00FFFF"/>
              </a:highlight>
            </a:endParaRPr>
          </a:p>
        </p:txBody>
      </p:sp>
      <p:graphicFrame>
        <p:nvGraphicFramePr>
          <p:cNvPr id="11" name="Table 10">
            <a:extLst>
              <a:ext uri="{FF2B5EF4-FFF2-40B4-BE49-F238E27FC236}">
                <a16:creationId xmlns:a16="http://schemas.microsoft.com/office/drawing/2014/main" id="{621EB5FF-F314-425A-A25E-DF143B0C3983}"/>
              </a:ext>
            </a:extLst>
          </p:cNvPr>
          <p:cNvGraphicFramePr>
            <a:graphicFrameLocks noGrp="1"/>
          </p:cNvGraphicFramePr>
          <p:nvPr>
            <p:extLst>
              <p:ext uri="{D42A27DB-BD31-4B8C-83A1-F6EECF244321}">
                <p14:modId xmlns:p14="http://schemas.microsoft.com/office/powerpoint/2010/main" val="529498436"/>
              </p:ext>
            </p:extLst>
          </p:nvPr>
        </p:nvGraphicFramePr>
        <p:xfrm>
          <a:off x="551751" y="2871814"/>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dirty="0">
                          <a:effectLst/>
                        </a:rPr>
                        <a:t>Company name</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dirty="0">
                          <a:effectLst/>
                        </a:rPr>
                        <a:t>2</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Tree>
    <p:extLst>
      <p:ext uri="{BB962C8B-B14F-4D97-AF65-F5344CB8AC3E}">
        <p14:creationId xmlns:p14="http://schemas.microsoft.com/office/powerpoint/2010/main" val="4129628752"/>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686814" y="342389"/>
            <a:ext cx="6827838" cy="498475"/>
          </a:xfrm>
        </p:spPr>
        <p:txBody>
          <a:bodyPr/>
          <a:lstStyle/>
          <a:p>
            <a:r>
              <a:rPr lang="en-US" altLang="en-US" dirty="0"/>
              <a:t>Process (8)</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16653" y="1431217"/>
            <a:ext cx="8834772" cy="6082899"/>
          </a:xfrm>
        </p:spPr>
        <p:txBody>
          <a:bodyPr/>
          <a:lstStyle/>
          <a:p>
            <a:pPr lvl="2">
              <a:defRPr/>
            </a:pPr>
            <a:r>
              <a:rPr lang="en-GB" altLang="en-US" sz="1800" dirty="0"/>
              <a:t>Email threads</a:t>
            </a:r>
            <a:r>
              <a:rPr lang="en-GB" sz="1800" dirty="0"/>
              <a:t> – coordinator and decision process</a:t>
            </a:r>
            <a:endParaRPr lang="en-GB" altLang="en-US" sz="1800" dirty="0"/>
          </a:p>
          <a:p>
            <a:pPr lvl="3">
              <a:defRPr/>
            </a:pPr>
            <a:r>
              <a:rPr lang="en-GB" sz="1600" dirty="0"/>
              <a:t>The </a:t>
            </a:r>
            <a:r>
              <a:rPr lang="en-GB" sz="1600" b="1" dirty="0"/>
              <a:t>coordinator</a:t>
            </a:r>
            <a:r>
              <a:rPr lang="en-GB" sz="1600" dirty="0"/>
              <a:t> coordinates the discussions and seeks </a:t>
            </a:r>
            <a:r>
              <a:rPr lang="en-US" sz="1600" dirty="0"/>
              <a:t>consensus</a:t>
            </a:r>
            <a:r>
              <a:rPr lang="en-GB" sz="1600" dirty="0"/>
              <a:t>. This may be for a single Tdoc thread (in which case the Tdoc author is the coordinator) or a package of grouped Tdocs (in which case the coordinator is appointed in the “Tdoc sequence proposal” or “CH Agenda and Time Plan”).</a:t>
            </a:r>
          </a:p>
          <a:p>
            <a:pPr lvl="3">
              <a:defRPr/>
            </a:pPr>
            <a:r>
              <a:rPr lang="en-GB" sz="1600" b="1" dirty="0"/>
              <a:t>Moderator</a:t>
            </a:r>
            <a:r>
              <a:rPr lang="en-GB" sz="1600" dirty="0"/>
              <a:t> is the chair or vice chair who moderates the discussions, </a:t>
            </a:r>
            <a:r>
              <a:rPr lang="en-US" sz="1600" dirty="0"/>
              <a:t>proposes actions (e.g. merging Tdocs or updates due to comments) </a:t>
            </a:r>
            <a:r>
              <a:rPr lang="en-GB" sz="1600" dirty="0"/>
              <a:t>and declares the final conclusion for each contribution.</a:t>
            </a:r>
          </a:p>
          <a:p>
            <a:pPr lvl="3">
              <a:defRPr/>
            </a:pPr>
            <a:r>
              <a:rPr lang="en-GB" sz="1600" b="1" dirty="0">
                <a:highlight>
                  <a:srgbClr val="FFFF00"/>
                </a:highlight>
              </a:rPr>
              <a:t>Conclusions will </a:t>
            </a:r>
            <a:r>
              <a:rPr lang="en-GB" sz="1600" b="1" u="sng" dirty="0">
                <a:highlight>
                  <a:srgbClr val="FFFF00"/>
                </a:highlight>
              </a:rPr>
              <a:t>not</a:t>
            </a:r>
            <a:r>
              <a:rPr lang="en-GB" sz="1600" b="1" dirty="0">
                <a:highlight>
                  <a:srgbClr val="FFFF00"/>
                </a:highlight>
              </a:rPr>
              <a:t> be declared in each thread but be shown in intermediate and final distributions of the “OAM chair notes and conclusions” (also including </a:t>
            </a:r>
            <a:r>
              <a:rPr lang="en-GB" altLang="en-US" sz="1600" b="1" dirty="0">
                <a:highlight>
                  <a:srgbClr val="FFFF00"/>
                </a:highlight>
              </a:rPr>
              <a:t>agenda 2-5) </a:t>
            </a:r>
            <a:r>
              <a:rPr lang="en-GB" sz="1600" b="1" dirty="0">
                <a:highlight>
                  <a:srgbClr val="FFFF00"/>
                </a:highlight>
              </a:rPr>
              <a:t> and the “CH Agenda &amp; Time plan”.</a:t>
            </a:r>
            <a:r>
              <a:rPr lang="en-GB" sz="1600" b="1" dirty="0"/>
              <a:t> </a:t>
            </a:r>
          </a:p>
          <a:p>
            <a:pPr marL="1371600" lvl="3" indent="0">
              <a:buNone/>
              <a:defRPr/>
            </a:pPr>
            <a:endParaRPr lang="en-US" altLang="en-US" sz="1600" dirty="0"/>
          </a:p>
          <a:p>
            <a:pPr lvl="3">
              <a:defRPr/>
            </a:pPr>
            <a:endParaRPr lang="en-US" altLang="en-US" sz="1600" dirty="0"/>
          </a:p>
          <a:p>
            <a:pPr lvl="3">
              <a:defRPr/>
            </a:pPr>
            <a:endParaRPr lang="en-GB" altLang="en-US" sz="1600" dirty="0"/>
          </a:p>
          <a:p>
            <a:pPr lvl="2">
              <a:defRPr/>
            </a:pPr>
            <a:endParaRPr lang="en-GB" altLang="en-US" sz="1800" b="1"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543240166"/>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776287" y="13526"/>
            <a:ext cx="6827837" cy="1143000"/>
          </a:xfrm>
        </p:spPr>
        <p:txBody>
          <a:bodyPr/>
          <a:lstStyle/>
          <a:p>
            <a:pPr>
              <a:defRPr/>
            </a:pPr>
            <a:r>
              <a:rPr lang="en-US" altLang="en-US" dirty="0"/>
              <a:t>Process (9)</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75406" y="1156526"/>
            <a:ext cx="8229600" cy="5491162"/>
          </a:xfrm>
        </p:spPr>
        <p:txBody>
          <a:bodyPr/>
          <a:lstStyle/>
          <a:p>
            <a:pPr lvl="1"/>
            <a:r>
              <a:rPr lang="en-GB" altLang="en-US" sz="1800" dirty="0"/>
              <a:t>Conference calls</a:t>
            </a:r>
          </a:p>
          <a:p>
            <a:pPr lvl="2"/>
            <a:r>
              <a:rPr lang="en-GB" altLang="en-US" sz="1600" dirty="0"/>
              <a:t>Conference calls to be set up on a per-need basis for specific topics (Chair/VC to decide)</a:t>
            </a:r>
          </a:p>
          <a:p>
            <a:pPr lvl="3"/>
            <a:r>
              <a:rPr lang="en-GB" altLang="en-US" sz="1600" dirty="0"/>
              <a:t>Should account for time zones of participants</a:t>
            </a:r>
          </a:p>
          <a:p>
            <a:pPr lvl="3"/>
            <a:r>
              <a:rPr lang="en-GB" altLang="en-US" sz="1600" b="1" dirty="0"/>
              <a:t>Default time slot to use: 14.00-16.00 CET (15.00-17.00 when DST/CEST)</a:t>
            </a:r>
          </a:p>
          <a:p>
            <a:pPr lvl="3"/>
            <a:r>
              <a:rPr lang="en-GB" altLang="en-US" sz="1600" dirty="0"/>
              <a:t>MCC will set up each call with the web/audio conference tool supported by MCC. </a:t>
            </a:r>
          </a:p>
          <a:p>
            <a:pPr lvl="3"/>
            <a:r>
              <a:rPr lang="en-GB" sz="1600" b="1" dirty="0"/>
              <a:t>Please edit your profile</a:t>
            </a:r>
            <a:r>
              <a:rPr lang="en-GB" sz="1600" dirty="0"/>
              <a:t> in the </a:t>
            </a:r>
            <a:r>
              <a:rPr lang="en-GB" altLang="en-US" sz="1600" dirty="0"/>
              <a:t>conference tool</a:t>
            </a:r>
            <a:r>
              <a:rPr lang="en-GB" sz="1600" dirty="0"/>
              <a:t> with: &lt;Company&gt;, &lt;FirstName&gt; &lt;</a:t>
            </a:r>
            <a:r>
              <a:rPr lang="en-GB" sz="1600" dirty="0" err="1"/>
              <a:t>FamilyName</a:t>
            </a:r>
            <a:r>
              <a:rPr lang="en-GB" sz="1600" dirty="0"/>
              <a:t>&gt;" to help with identification of attendees</a:t>
            </a:r>
            <a:endParaRPr lang="en-GB" altLang="en-US" sz="1600" dirty="0"/>
          </a:p>
          <a:p>
            <a:pPr lvl="3"/>
            <a:r>
              <a:rPr lang="en-GB" sz="1600" b="1" dirty="0"/>
              <a:t>No final decisions </a:t>
            </a:r>
            <a:r>
              <a:rPr lang="en-GB" sz="1600" dirty="0"/>
              <a:t>will be taken in the conf. calls (except the CH closing and SA5 closing plenary conf. call); they are </a:t>
            </a:r>
            <a:r>
              <a:rPr lang="en-GB" sz="1600" b="1" dirty="0"/>
              <a:t>complementary to the email discussions/approvals to progress complex/controversial issues </a:t>
            </a:r>
            <a:r>
              <a:rPr lang="en-GB" sz="1600" dirty="0"/>
              <a:t>focusing on </a:t>
            </a:r>
            <a:r>
              <a:rPr lang="en-GB" sz="1600" dirty="0">
                <a:highlight>
                  <a:srgbClr val="00FFFF"/>
                </a:highlight>
              </a:rPr>
              <a:t>preliminary agreement for the way forward.</a:t>
            </a:r>
            <a:r>
              <a:rPr lang="en-GB" sz="1600" dirty="0"/>
              <a:t> </a:t>
            </a:r>
            <a:endParaRPr lang="en-GB" sz="1600" dirty="0">
              <a:solidFill>
                <a:srgbClr val="00B050"/>
              </a:solidFill>
            </a:endParaRPr>
          </a:p>
          <a:p>
            <a:pPr lvl="3"/>
            <a:r>
              <a:rPr lang="en-GB" sz="1600" b="1" dirty="0"/>
              <a:t>Topic for each conf. call (and moderator) will be announced latest the day before the conf. call</a:t>
            </a:r>
            <a:r>
              <a:rPr lang="en-GB" sz="1600" dirty="0"/>
              <a:t>, decided case by case depending on the ongoing discussions. </a:t>
            </a:r>
            <a:r>
              <a:rPr lang="en-GB" sz="1600" b="1" dirty="0"/>
              <a:t>We encourage rapporteurs to propose topics to the Chair/VC.</a:t>
            </a:r>
          </a:p>
          <a:p>
            <a:pPr lvl="3"/>
            <a:r>
              <a:rPr lang="en-GB" sz="1600" b="1" dirty="0"/>
              <a:t>For OAM, the time plan and agenda</a:t>
            </a:r>
            <a:r>
              <a:rPr lang="en-GB" sz="1600" dirty="0"/>
              <a:t> </a:t>
            </a:r>
            <a:r>
              <a:rPr lang="en-GB" sz="1600" b="1" dirty="0"/>
              <a:t>for the conf. calls</a:t>
            </a:r>
            <a:r>
              <a:rPr lang="en-GB" sz="1600" dirty="0"/>
              <a:t> will be distributed before the meeting and daily during the meeting (in the OAM chair notes or a separate Tdoc). For CH, see the CH agenda and time plan.</a:t>
            </a:r>
          </a:p>
          <a:p>
            <a:pPr lvl="1"/>
            <a:endParaRPr lang="en-GB" altLang="en-US" sz="1600" dirty="0"/>
          </a:p>
          <a:p>
            <a:pPr lvl="3"/>
            <a:endParaRPr lang="en-GB" altLang="en-US" sz="1600" dirty="0"/>
          </a:p>
          <a:p>
            <a:pPr lvl="3"/>
            <a:endParaRPr lang="en-GB" altLang="en-US" sz="1600" dirty="0"/>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682846" y="0"/>
            <a:ext cx="6827837" cy="1143000"/>
          </a:xfrm>
        </p:spPr>
        <p:txBody>
          <a:bodyPr/>
          <a:lstStyle/>
          <a:p>
            <a:pPr>
              <a:defRPr/>
            </a:pPr>
            <a:r>
              <a:rPr lang="en-US" altLang="en-US" dirty="0"/>
              <a:t>Process (10)</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559341" y="1593340"/>
            <a:ext cx="7368255" cy="5491162"/>
          </a:xfrm>
        </p:spPr>
        <p:txBody>
          <a:bodyPr/>
          <a:lstStyle/>
          <a:p>
            <a:pPr lvl="1"/>
            <a:r>
              <a:rPr lang="en-GB" altLang="en-US" sz="1800" b="1" dirty="0"/>
              <a:t>Opening SA5 plenary (conf. call; </a:t>
            </a:r>
            <a:r>
              <a:rPr lang="en-GB" sz="1800" b="1" dirty="0"/>
              <a:t>date/time: see slide 4</a:t>
            </a:r>
            <a:r>
              <a:rPr lang="en-GB" altLang="en-US" sz="1800" b="1" dirty="0"/>
              <a:t>)</a:t>
            </a:r>
          </a:p>
          <a:p>
            <a:pPr lvl="2"/>
            <a:r>
              <a:rPr lang="en-GB" sz="1600" dirty="0"/>
              <a:t>Normal agenda:</a:t>
            </a:r>
          </a:p>
          <a:p>
            <a:pPr lvl="3"/>
            <a:r>
              <a:rPr lang="en-GB" sz="1600" dirty="0"/>
              <a:t>SA5 General information (e.g. process, working procedures, calendar)</a:t>
            </a:r>
          </a:p>
          <a:p>
            <a:pPr lvl="3"/>
            <a:r>
              <a:rPr lang="en-GB" altLang="en-US" sz="1600" dirty="0"/>
              <a:t>SA5-level agenda items (2-5.x) initial discussion</a:t>
            </a:r>
          </a:p>
          <a:p>
            <a:pPr marL="914400" lvl="2" indent="0">
              <a:buNone/>
            </a:pPr>
            <a:endParaRPr lang="en-GB" altLang="en-US" sz="1600" dirty="0"/>
          </a:p>
          <a:p>
            <a:pPr lvl="1"/>
            <a:r>
              <a:rPr lang="en-GB" altLang="en-US" sz="1800" b="1" dirty="0"/>
              <a:t>Closing SA5 plenary (conf. call; </a:t>
            </a:r>
            <a:r>
              <a:rPr lang="en-GB" sz="1800" b="1" dirty="0"/>
              <a:t>date/time: see slide 4)</a:t>
            </a:r>
            <a:endParaRPr lang="en-GB" altLang="en-US" sz="1800" b="1" dirty="0"/>
          </a:p>
          <a:p>
            <a:pPr lvl="2"/>
            <a:r>
              <a:rPr lang="en-GB" altLang="en-US" sz="1600" dirty="0"/>
              <a:t>SA5 Closing Plenary Agenda will be organized in the following order:</a:t>
            </a:r>
          </a:p>
          <a:p>
            <a:pPr lvl="3"/>
            <a:r>
              <a:rPr lang="en-GB" sz="1600" dirty="0"/>
              <a:t>SA5 general information</a:t>
            </a:r>
            <a:endParaRPr lang="en-GB" altLang="en-US" sz="1600" dirty="0"/>
          </a:p>
          <a:p>
            <a:pPr lvl="3"/>
            <a:r>
              <a:rPr lang="en-US" altLang="en-US" sz="1600" dirty="0"/>
              <a:t>CH exec report and final (CH) conclusions confirmation </a:t>
            </a:r>
            <a:r>
              <a:rPr lang="en-US" altLang="en-US" sz="1600" dirty="0">
                <a:highlight>
                  <a:srgbClr val="00FFFF"/>
                </a:highlight>
              </a:rPr>
              <a:t>(</a:t>
            </a:r>
            <a:r>
              <a:rPr lang="en-GB" altLang="en-US" sz="1600" dirty="0">
                <a:highlight>
                  <a:srgbClr val="00FFFF"/>
                </a:highlight>
              </a:rPr>
              <a:t>Note 2</a:t>
            </a:r>
            <a:r>
              <a:rPr lang="en-US" altLang="en-US" sz="1600" dirty="0">
                <a:highlight>
                  <a:srgbClr val="00FFFF"/>
                </a:highlight>
              </a:rPr>
              <a:t>)</a:t>
            </a:r>
          </a:p>
          <a:p>
            <a:pPr lvl="3"/>
            <a:r>
              <a:rPr lang="en-GB" altLang="en-US" sz="1600" dirty="0"/>
              <a:t>SA5 </a:t>
            </a:r>
            <a:r>
              <a:rPr lang="en-US" altLang="en-US" sz="1600" dirty="0"/>
              <a:t>a</a:t>
            </a:r>
            <a:r>
              <a:rPr lang="en-US" sz="1600" dirty="0"/>
              <a:t>genda item (2.x-5.x) </a:t>
            </a:r>
            <a:r>
              <a:rPr lang="en-GB" sz="1600" dirty="0"/>
              <a:t>conclusions confirmation</a:t>
            </a:r>
            <a:r>
              <a:rPr lang="en-US" altLang="en-US" sz="1600" dirty="0">
                <a:highlight>
                  <a:srgbClr val="00FFFF"/>
                </a:highlight>
              </a:rPr>
              <a:t> (</a:t>
            </a:r>
            <a:r>
              <a:rPr lang="en-GB" altLang="en-US" sz="1600" dirty="0">
                <a:highlight>
                  <a:srgbClr val="00FFFF"/>
                </a:highlight>
              </a:rPr>
              <a:t>Note 2</a:t>
            </a:r>
            <a:r>
              <a:rPr lang="en-US" altLang="en-US" sz="1600" dirty="0">
                <a:highlight>
                  <a:srgbClr val="00FFFF"/>
                </a:highlight>
              </a:rPr>
              <a:t>)</a:t>
            </a:r>
            <a:r>
              <a:rPr lang="en-US" altLang="en-US" sz="1600" dirty="0">
                <a:highlight>
                  <a:srgbClr val="FF00FF"/>
                </a:highlight>
              </a:rPr>
              <a:t> </a:t>
            </a:r>
          </a:p>
          <a:p>
            <a:pPr lvl="3"/>
            <a:r>
              <a:rPr lang="en-GB" altLang="en-US" sz="1600" dirty="0"/>
              <a:t>OAM </a:t>
            </a:r>
            <a:r>
              <a:rPr lang="en-US" altLang="en-US" sz="1600" dirty="0"/>
              <a:t>a</a:t>
            </a:r>
            <a:r>
              <a:rPr lang="en-US" sz="1600" dirty="0"/>
              <a:t>genda item (6.x) </a:t>
            </a:r>
            <a:r>
              <a:rPr lang="en-GB" sz="1600" dirty="0"/>
              <a:t>conclusions confirmation</a:t>
            </a:r>
            <a:r>
              <a:rPr lang="en-US" altLang="en-US" sz="1600" dirty="0"/>
              <a:t> </a:t>
            </a:r>
            <a:r>
              <a:rPr lang="en-US" altLang="en-US" sz="1600" dirty="0">
                <a:highlight>
                  <a:srgbClr val="00FFFF"/>
                </a:highlight>
              </a:rPr>
              <a:t>(</a:t>
            </a:r>
            <a:r>
              <a:rPr lang="en-GB" altLang="en-US" sz="1600" dirty="0">
                <a:highlight>
                  <a:srgbClr val="00FFFF"/>
                </a:highlight>
              </a:rPr>
              <a:t>Note 2</a:t>
            </a:r>
            <a:r>
              <a:rPr lang="en-US" altLang="en-US" sz="1600" dirty="0">
                <a:highlight>
                  <a:srgbClr val="00FFFF"/>
                </a:highlight>
              </a:rPr>
              <a:t>)</a:t>
            </a:r>
            <a:r>
              <a:rPr lang="en-US" altLang="en-US" sz="1600" dirty="0">
                <a:highlight>
                  <a:srgbClr val="FF00FF"/>
                </a:highlight>
              </a:rPr>
              <a:t> </a:t>
            </a:r>
          </a:p>
          <a:p>
            <a:pPr lvl="3"/>
            <a:r>
              <a:rPr lang="en-GB" altLang="en-US" sz="1600" b="1" dirty="0"/>
              <a:t>Note 1: </a:t>
            </a:r>
            <a:r>
              <a:rPr lang="en-GB" altLang="en-US" sz="1600" dirty="0"/>
              <a:t>Reporting the status and completion rate of each WI/SI in OAM and CH, as well as updating the target date if needed, will be done offline by the rapporteurs and leaders after the meeting.</a:t>
            </a:r>
          </a:p>
          <a:p>
            <a:pPr lvl="3"/>
            <a:r>
              <a:rPr lang="en-GB" altLang="en-US" sz="1600" b="1" dirty="0">
                <a:highlight>
                  <a:srgbClr val="00FFFF"/>
                </a:highlight>
              </a:rPr>
              <a:t>Note 2:</a:t>
            </a:r>
            <a:r>
              <a:rPr lang="en-GB" altLang="en-US" sz="1600" dirty="0">
                <a:highlight>
                  <a:srgbClr val="00FFFF"/>
                </a:highlight>
              </a:rPr>
              <a:t> Correcting any errors in the conclusions and possibly agree some editorial updates.</a:t>
            </a:r>
          </a:p>
          <a:p>
            <a:pPr lvl="3"/>
            <a:endParaRPr lang="en-GB" altLang="en-US" sz="1800" dirty="0"/>
          </a:p>
        </p:txBody>
      </p:sp>
    </p:spTree>
    <p:extLst>
      <p:ext uri="{BB962C8B-B14F-4D97-AF65-F5344CB8AC3E}">
        <p14:creationId xmlns:p14="http://schemas.microsoft.com/office/powerpoint/2010/main" val="2539386502"/>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AA5079-9519-4231-A525-C4D46C30D5BD}"/>
              </a:ext>
            </a:extLst>
          </p:cNvPr>
          <p:cNvSpPr>
            <a:spLocks noGrp="1"/>
          </p:cNvSpPr>
          <p:nvPr>
            <p:ph type="title"/>
          </p:nvPr>
        </p:nvSpPr>
        <p:spPr>
          <a:xfrm>
            <a:off x="901700" y="341313"/>
            <a:ext cx="6827838" cy="498475"/>
          </a:xfrm>
        </p:spPr>
        <p:txBody>
          <a:bodyPr/>
          <a:lstStyle/>
          <a:p>
            <a:r>
              <a:rPr lang="en-US" altLang="en-US" dirty="0"/>
              <a:t>CH Process (1)</a:t>
            </a:r>
          </a:p>
        </p:txBody>
      </p:sp>
      <p:sp>
        <p:nvSpPr>
          <p:cNvPr id="11267" name="Content Placeholder 2">
            <a:extLst>
              <a:ext uri="{FF2B5EF4-FFF2-40B4-BE49-F238E27FC236}">
                <a16:creationId xmlns:a16="http://schemas.microsoft.com/office/drawing/2014/main" id="{8C9EF31A-4E62-42DC-9394-32AC590A10EF}"/>
              </a:ext>
            </a:extLst>
          </p:cNvPr>
          <p:cNvSpPr>
            <a:spLocks noGrp="1"/>
          </p:cNvSpPr>
          <p:nvPr>
            <p:ph idx="1"/>
          </p:nvPr>
        </p:nvSpPr>
        <p:spPr>
          <a:xfrm>
            <a:off x="314979" y="1151157"/>
            <a:ext cx="8234362" cy="5487988"/>
          </a:xfrm>
        </p:spPr>
        <p:txBody>
          <a:bodyPr/>
          <a:lstStyle/>
          <a:p>
            <a:pPr lvl="2">
              <a:defRPr/>
            </a:pPr>
            <a:r>
              <a:rPr lang="en-GB" altLang="en-US" sz="1800" dirty="0"/>
              <a:t>Tdoc status</a:t>
            </a:r>
          </a:p>
          <a:p>
            <a:pPr lvl="3">
              <a:defRPr/>
            </a:pPr>
            <a:r>
              <a:rPr lang="en-GB" altLang="en-US" sz="1600" dirty="0"/>
              <a:t>The VC will provide an updated version of the “</a:t>
            </a:r>
            <a:r>
              <a:rPr lang="en-US" altLang="en-US" sz="1600" dirty="0"/>
              <a:t>CH Agenda and Time Plan” document</a:t>
            </a:r>
            <a:r>
              <a:rPr lang="en-GB" altLang="en-US" sz="1600" dirty="0"/>
              <a:t> reflecting status of all Tdocs</a:t>
            </a:r>
            <a:r>
              <a:rPr lang="en-GB" altLang="en-US" sz="1600" dirty="0">
                <a:solidFill>
                  <a:srgbClr val="00B0F0"/>
                </a:solidFill>
              </a:rPr>
              <a:t> </a:t>
            </a:r>
            <a:r>
              <a:rPr lang="en-GB" altLang="en-US" sz="1600" dirty="0"/>
              <a:t>daily also including “chair notes” capturing key output so far. </a:t>
            </a:r>
            <a:r>
              <a:rPr lang="en-GB" sz="1600" dirty="0"/>
              <a:t>Location: “Inbox/Drafts/Charging Chair notes”. </a:t>
            </a:r>
            <a:endParaRPr lang="en-GB" altLang="en-US" sz="1600" dirty="0"/>
          </a:p>
          <a:p>
            <a:pPr lvl="3">
              <a:defRPr/>
            </a:pPr>
            <a:r>
              <a:rPr lang="en-US" altLang="en-US" sz="1600" dirty="0"/>
              <a:t>Once the deadline for last comments is passed, intermediate distributions of t</a:t>
            </a:r>
            <a:r>
              <a:rPr lang="en-GB" altLang="en-US" sz="1600" dirty="0"/>
              <a:t>he “</a:t>
            </a:r>
            <a:r>
              <a:rPr lang="en-US" altLang="en-US" sz="1600" dirty="0"/>
              <a:t>CH Agenda and Time Plan” by the VC will capture conclusions for sub-set of Tdocs until the full set of Tdocs are concluded. </a:t>
            </a:r>
            <a:r>
              <a:rPr lang="en-GB" altLang="en-US" sz="1600" dirty="0"/>
              <a:t>Revised </a:t>
            </a:r>
            <a:r>
              <a:rPr lang="en-GB" altLang="en-US" sz="1600" dirty="0" err="1"/>
              <a:t>Tdoc</a:t>
            </a:r>
            <a:r>
              <a:rPr lang="en-GB" altLang="en-US" sz="1600" dirty="0"/>
              <a:t>#  for </a:t>
            </a:r>
            <a:r>
              <a:rPr lang="en-US" altLang="en-US" sz="1600" dirty="0"/>
              <a:t>a</a:t>
            </a:r>
            <a:r>
              <a:rPr lang="en-GB" altLang="en-US" sz="1600" dirty="0" err="1"/>
              <a:t>pproved</a:t>
            </a:r>
            <a:r>
              <a:rPr lang="en-GB" altLang="en-US" sz="1600" dirty="0"/>
              <a:t> </a:t>
            </a:r>
            <a:r>
              <a:rPr lang="en-GB" altLang="en-US" sz="1600" dirty="0" err="1"/>
              <a:t>Tdocs</a:t>
            </a:r>
            <a:r>
              <a:rPr lang="en-GB" altLang="en-US" sz="1600" dirty="0"/>
              <a:t> will be allocated by the VC and the author will upload the final version in Inbox.</a:t>
            </a:r>
            <a:r>
              <a:rPr lang="en-GB" altLang="en-US" sz="1600" b="1" dirty="0"/>
              <a:t> </a:t>
            </a:r>
          </a:p>
          <a:p>
            <a:pPr lvl="3">
              <a:defRPr/>
            </a:pPr>
            <a:r>
              <a:rPr lang="en-GB" sz="1600" dirty="0"/>
              <a:t>Final conclusion before the “last comment deadline</a:t>
            </a:r>
            <a:r>
              <a:rPr lang="en-US" altLang="en-US" sz="1600" dirty="0"/>
              <a:t>”:</a:t>
            </a:r>
            <a:r>
              <a:rPr lang="en-US" altLang="en-US" sz="1600" b="1" dirty="0"/>
              <a:t> </a:t>
            </a:r>
            <a:r>
              <a:rPr lang="en-GB" sz="1600" dirty="0" err="1"/>
              <a:t>Tdoc</a:t>
            </a:r>
            <a:r>
              <a:rPr lang="en-GB" sz="1600" dirty="0"/>
              <a:t> for which the thread includes an explicit “no comment” and does not receive any further </a:t>
            </a:r>
            <a:r>
              <a:rPr lang="en-US" altLang="en-US" sz="1600" dirty="0"/>
              <a:t>question or comment, </a:t>
            </a:r>
            <a:r>
              <a:rPr lang="en-GB" sz="1600" dirty="0"/>
              <a:t>can be declared agreed by the VC </a:t>
            </a:r>
            <a:r>
              <a:rPr lang="en-US" altLang="en-US" sz="1600" dirty="0"/>
              <a:t>at the end of the day assigned to the Tdoc. The VC may also propose a conclusion for a Tdoc at any time to be declared at the next distribution of the </a:t>
            </a:r>
            <a:r>
              <a:rPr lang="en-GB" altLang="en-US" sz="1600" dirty="0"/>
              <a:t>“</a:t>
            </a:r>
            <a:r>
              <a:rPr lang="en-US" altLang="en-US" sz="1600" dirty="0"/>
              <a:t>CH Agenda and Time Plan”. </a:t>
            </a:r>
            <a:endParaRPr lang="en-GB" altLang="en-US" sz="1600" dirty="0"/>
          </a:p>
          <a:p>
            <a:pPr lvl="3">
              <a:defRPr/>
            </a:pPr>
            <a:r>
              <a:rPr lang="en-GB" altLang="en-US" sz="1600" dirty="0"/>
              <a:t>A final version of the “</a:t>
            </a:r>
            <a:r>
              <a:rPr lang="en-US" altLang="en-US" sz="1600" dirty="0"/>
              <a:t>CH Agenda and Time Plan” document</a:t>
            </a:r>
            <a:r>
              <a:rPr lang="en-GB" altLang="en-US" sz="1600" dirty="0"/>
              <a:t> reflecting final status of all Tdocs will be sent out by </a:t>
            </a:r>
            <a:r>
              <a:rPr lang="en-GB" altLang="en-US" sz="1600" dirty="0">
                <a:solidFill>
                  <a:srgbClr val="00B0F0"/>
                </a:solidFill>
              </a:rPr>
              <a:t>Tuesday 18 Oct</a:t>
            </a:r>
            <a:r>
              <a:rPr lang="en-US" sz="1600" dirty="0">
                <a:solidFill>
                  <a:srgbClr val="00B0F0"/>
                </a:solidFill>
              </a:rPr>
              <a:t> 18:00 CEST</a:t>
            </a:r>
          </a:p>
          <a:p>
            <a:pPr lvl="3">
              <a:defRPr/>
            </a:pPr>
            <a:r>
              <a:rPr lang="en-GB" altLang="en-US" sz="1600" dirty="0"/>
              <a:t>All final Tdoc versions shall be uploaded </a:t>
            </a:r>
            <a:r>
              <a:rPr lang="en-GB" sz="1600" b="1" dirty="0">
                <a:solidFill>
                  <a:srgbClr val="FF0000"/>
                </a:solidFill>
              </a:rPr>
              <a:t>in zip format</a:t>
            </a:r>
            <a:r>
              <a:rPr lang="en-GB" sz="1600" dirty="0"/>
              <a:t> </a:t>
            </a:r>
            <a:r>
              <a:rPr lang="en-GB" altLang="en-US" sz="1600" dirty="0"/>
              <a:t>by </a:t>
            </a:r>
            <a:r>
              <a:rPr lang="en-US" altLang="en-US" sz="1600" dirty="0">
                <a:solidFill>
                  <a:srgbClr val="00B0F0"/>
                </a:solidFill>
              </a:rPr>
              <a:t>Wednesday 19 Oct</a:t>
            </a:r>
            <a:r>
              <a:rPr lang="en-US" sz="1600" dirty="0">
                <a:solidFill>
                  <a:srgbClr val="00B0F0"/>
                </a:solidFill>
              </a:rPr>
              <a:t> </a:t>
            </a:r>
            <a:r>
              <a:rPr lang="en-US" altLang="en-US" sz="1600" dirty="0">
                <a:solidFill>
                  <a:srgbClr val="00B0F0"/>
                </a:solidFill>
              </a:rPr>
              <a:t>12:00 CEST</a:t>
            </a:r>
            <a:endParaRPr lang="en-US" altLang="en-US" sz="1600" dirty="0">
              <a:solidFill>
                <a:srgbClr val="00B0F0"/>
              </a:solidFill>
              <a:highlight>
                <a:srgbClr val="FF00FF"/>
              </a:highlight>
            </a:endParaRP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(1)</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527330"/>
            <a:ext cx="8388350" cy="5487988"/>
          </a:xfrm>
        </p:spPr>
        <p:txBody>
          <a:bodyPr/>
          <a:lstStyle/>
          <a:p>
            <a:pPr lvl="2">
              <a:defRPr/>
            </a:pPr>
            <a:r>
              <a:rPr lang="en-GB" altLang="en-US" sz="1800" dirty="0"/>
              <a:t>Tdoc status</a:t>
            </a:r>
          </a:p>
          <a:p>
            <a:pPr lvl="3">
              <a:defRPr/>
            </a:pPr>
            <a:r>
              <a:rPr lang="en-GB" sz="1600" b="1" dirty="0"/>
              <a:t>The Chair/VC will </a:t>
            </a:r>
            <a:r>
              <a:rPr lang="en-US" sz="1600" b="1" dirty="0"/>
              <a:t>daily </a:t>
            </a:r>
            <a:r>
              <a:rPr lang="en-GB" sz="1600" b="1" dirty="0"/>
              <a:t>capture </a:t>
            </a:r>
            <a:r>
              <a:rPr lang="en-US" sz="1600" b="1" dirty="0"/>
              <a:t>a high-level summary of the status </a:t>
            </a:r>
            <a:r>
              <a:rPr lang="en-US" sz="1600" dirty="0"/>
              <a:t>(e.g. ongoing discussion, any </a:t>
            </a:r>
            <a:r>
              <a:rPr lang="en-US" sz="1600" dirty="0" err="1">
                <a:highlight>
                  <a:srgbClr val="00FFFF"/>
                </a:highlight>
              </a:rPr>
              <a:t>prel</a:t>
            </a:r>
            <a:r>
              <a:rPr lang="en-US" sz="1600" dirty="0">
                <a:highlight>
                  <a:srgbClr val="00FFFF"/>
                </a:highlight>
              </a:rPr>
              <a:t>. </a:t>
            </a:r>
            <a:r>
              <a:rPr lang="en-US" sz="1600" dirty="0"/>
              <a:t>agreements, no comments for X days since last revision) </a:t>
            </a:r>
            <a:r>
              <a:rPr lang="en-GB" sz="1600" b="1" dirty="0"/>
              <a:t> in two </a:t>
            </a:r>
            <a:r>
              <a:rPr lang="sv-SE" sz="1600" b="1" dirty="0"/>
              <a:t>separate ”Chair notes and conclusions” </a:t>
            </a:r>
            <a:r>
              <a:rPr lang="sv-SE" sz="1600" dirty="0"/>
              <a:t>documents</a:t>
            </a:r>
            <a:r>
              <a:rPr lang="en-GB" sz="1600" dirty="0"/>
              <a:t> (about half of the agenda items in each). Location: “Inbox/Drafts/OAM leadership notes”. These documents will also capture </a:t>
            </a:r>
            <a:r>
              <a:rPr lang="en-GB" altLang="en-US" sz="1600" dirty="0"/>
              <a:t>all conclusions. Final versions shall be uploaded before the closing plenary, and a merged </a:t>
            </a:r>
            <a:r>
              <a:rPr lang="en-GB" sz="1600" dirty="0"/>
              <a:t>version will be produced asap after the meeting.</a:t>
            </a:r>
          </a:p>
          <a:p>
            <a:pPr lvl="3">
              <a:defRPr/>
            </a:pPr>
            <a:r>
              <a:rPr lang="en-US" sz="1600" b="1" dirty="0"/>
              <a:t>Collection of </a:t>
            </a:r>
            <a:r>
              <a:rPr lang="en-US" sz="1600" b="1" dirty="0" err="1">
                <a:highlight>
                  <a:srgbClr val="00FFFF"/>
                </a:highlight>
              </a:rPr>
              <a:t>prel</a:t>
            </a:r>
            <a:r>
              <a:rPr lang="en-US" sz="1600" b="1" dirty="0">
                <a:highlight>
                  <a:srgbClr val="00FFFF"/>
                </a:highlight>
              </a:rPr>
              <a:t>. </a:t>
            </a:r>
            <a:r>
              <a:rPr lang="en-US" sz="1600" b="1" dirty="0"/>
              <a:t>agreements or </a:t>
            </a:r>
            <a:r>
              <a:rPr lang="en-US" altLang="zh-CN" sz="1600" b="1" dirty="0"/>
              <a:t>potential </a:t>
            </a:r>
            <a:r>
              <a:rPr lang="en-US" sz="1600" b="1" dirty="0"/>
              <a:t>way forward options</a:t>
            </a:r>
            <a:r>
              <a:rPr lang="en-US" sz="1600" dirty="0"/>
              <a:t> could be sent by the coordinators to the exploder, to be captured in the chair notes. </a:t>
            </a:r>
            <a:r>
              <a:rPr lang="en-US" sz="1600" dirty="0">
                <a:highlight>
                  <a:srgbClr val="00FFFF"/>
                </a:highlight>
              </a:rPr>
              <a:t>Preliminary agreements</a:t>
            </a:r>
            <a:r>
              <a:rPr lang="en-US" sz="1600" dirty="0"/>
              <a:t> made in conf. calls are also captured in the chair notes.</a:t>
            </a:r>
          </a:p>
          <a:p>
            <a:pPr lvl="3">
              <a:defRPr/>
            </a:pPr>
            <a:r>
              <a:rPr lang="en-GB" altLang="en-US" sz="1600" b="1" dirty="0"/>
              <a:t>The Chair/VC will give out a new Tdoc# for each ‘revised and agreed’ Tdoc (unless it was created during the meeting).</a:t>
            </a:r>
            <a:endParaRPr lang="en-GB" sz="1600" dirty="0"/>
          </a:p>
          <a:p>
            <a:pPr marL="1371600" lvl="3" indent="0">
              <a:buNone/>
              <a:defRPr/>
            </a:pPr>
            <a:endParaRPr lang="en-GB" altLang="en-US" sz="1600" dirty="0">
              <a:solidFill>
                <a:srgbClr val="FF0000"/>
              </a:solidFill>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78245" y="263441"/>
            <a:ext cx="6827838" cy="498475"/>
          </a:xfrm>
        </p:spPr>
        <p:txBody>
          <a:bodyPr/>
          <a:lstStyle/>
          <a:p>
            <a:pPr>
              <a:defRPr/>
            </a:pPr>
            <a:r>
              <a:rPr lang="en-US" altLang="zh-CN" dirty="0"/>
              <a:t>OAM </a:t>
            </a:r>
            <a:r>
              <a:rPr lang="en-US" altLang="en-US" dirty="0"/>
              <a:t>Process (2)</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761916"/>
            <a:ext cx="8388350" cy="5487988"/>
          </a:xfrm>
        </p:spPr>
        <p:txBody>
          <a:bodyPr/>
          <a:lstStyle/>
          <a:p>
            <a:pPr lvl="2">
              <a:defRPr/>
            </a:pPr>
            <a:r>
              <a:rPr lang="en-GB" altLang="en-US" sz="1800" dirty="0"/>
              <a:t>Tdoc status</a:t>
            </a:r>
          </a:p>
          <a:p>
            <a:pPr lvl="3">
              <a:defRPr/>
            </a:pPr>
            <a:endParaRPr lang="en-GB" altLang="en-US" sz="1400" dirty="0"/>
          </a:p>
          <a:p>
            <a:pPr lvl="3">
              <a:defRPr/>
            </a:pPr>
            <a:r>
              <a:rPr lang="en-GB" sz="1600" dirty="0">
                <a:highlight>
                  <a:srgbClr val="00FFFF"/>
                </a:highlight>
              </a:rPr>
              <a:t>It is allowed to send comments or improvement suggestions on a tdoc at any time before the last revision deadline, and objections at any time before the last comments deadline. However, t</a:t>
            </a:r>
            <a:r>
              <a:rPr lang="en-GB" altLang="en-US" sz="1600" dirty="0">
                <a:highlight>
                  <a:srgbClr val="00FFFF"/>
                </a:highlight>
              </a:rPr>
              <a:t>o avoid “last minute initial comments” (which would make it impossible to revise the contribution before the last revision deadline), thus encouraging the cooperation spirit which is the overall goal, </a:t>
            </a:r>
            <a:r>
              <a:rPr lang="en-GB" altLang="en-US" sz="1600" b="1" dirty="0">
                <a:highlight>
                  <a:srgbClr val="00FFFF"/>
                </a:highlight>
              </a:rPr>
              <a:t>all </a:t>
            </a:r>
            <a:r>
              <a:rPr lang="en-GB" altLang="en-US" sz="1600" dirty="0">
                <a:highlight>
                  <a:srgbClr val="00FFFF"/>
                </a:highlight>
              </a:rPr>
              <a:t>initial </a:t>
            </a:r>
            <a:r>
              <a:rPr lang="en-GB" altLang="en-US" sz="1600" b="1" dirty="0">
                <a:highlight>
                  <a:srgbClr val="00FFFF"/>
                </a:highlight>
              </a:rPr>
              <a:t>comments </a:t>
            </a:r>
            <a:r>
              <a:rPr lang="en-GB" altLang="en-US" sz="1600" dirty="0">
                <a:highlight>
                  <a:srgbClr val="00FFFF"/>
                </a:highlight>
              </a:rPr>
              <a:t>which imply an objection if not addressed agreeably for the commenter</a:t>
            </a:r>
            <a:r>
              <a:rPr lang="en-GB" altLang="en-US" sz="1600" b="1" dirty="0">
                <a:highlight>
                  <a:srgbClr val="00FFFF"/>
                </a:highlight>
              </a:rPr>
              <a:t> should be provided as early as possible but latest by 23.59 CE(S)T the first Thursday of the meeting. </a:t>
            </a:r>
          </a:p>
          <a:p>
            <a:pPr lvl="3">
              <a:defRPr/>
            </a:pPr>
            <a:r>
              <a:rPr lang="en-GB" sz="1600" b="1" dirty="0">
                <a:highlight>
                  <a:srgbClr val="00FFFF"/>
                </a:highlight>
              </a:rPr>
              <a:t>For each Tdoc,</a:t>
            </a:r>
            <a:r>
              <a:rPr lang="en-GB" sz="1600" dirty="0">
                <a:highlight>
                  <a:srgbClr val="00FFFF"/>
                </a:highlight>
              </a:rPr>
              <a:t> </a:t>
            </a:r>
            <a:r>
              <a:rPr lang="en-GB" sz="1600" b="1" dirty="0">
                <a:highlight>
                  <a:srgbClr val="00FFFF"/>
                </a:highlight>
              </a:rPr>
              <a:t>if you have remaining comments that are unresolved</a:t>
            </a:r>
            <a:r>
              <a:rPr lang="en-GB" sz="1600" dirty="0">
                <a:highlight>
                  <a:srgbClr val="00FFFF"/>
                </a:highlight>
              </a:rPr>
              <a:t> </a:t>
            </a:r>
            <a:r>
              <a:rPr lang="en-GB" sz="1600" b="1" dirty="0">
                <a:highlight>
                  <a:srgbClr val="00FFFF"/>
                </a:highlight>
              </a:rPr>
              <a:t>after the last revision upload,</a:t>
            </a:r>
            <a:r>
              <a:rPr lang="en-GB" sz="1600" dirty="0">
                <a:highlight>
                  <a:srgbClr val="00FFFF"/>
                </a:highlight>
              </a:rPr>
              <a:t> latest between the deadline for last revision upload and the deadline for last comments, </a:t>
            </a:r>
            <a:r>
              <a:rPr lang="en-GB" sz="1600" b="1" dirty="0">
                <a:highlight>
                  <a:srgbClr val="00FFFF"/>
                </a:highlight>
              </a:rPr>
              <a:t>you must declare an explicit objection</a:t>
            </a:r>
            <a:r>
              <a:rPr lang="en-GB" sz="1600" dirty="0">
                <a:highlight>
                  <a:srgbClr val="00FFFF"/>
                </a:highlight>
              </a:rPr>
              <a:t>. </a:t>
            </a:r>
            <a:r>
              <a:rPr lang="en-GB" sz="1600" b="1" dirty="0">
                <a:highlight>
                  <a:srgbClr val="00FFFF"/>
                </a:highlight>
              </a:rPr>
              <a:t>If no explicit objections are received after last revision upload and before deadline for last comments, we conclude that the document is agreed/approved (*). This rule will be strictly applied.</a:t>
            </a:r>
          </a:p>
          <a:p>
            <a:pPr lvl="3">
              <a:defRPr/>
            </a:pPr>
            <a:r>
              <a:rPr lang="en-GB" sz="1600" dirty="0">
                <a:highlight>
                  <a:srgbClr val="00FFFF"/>
                </a:highlight>
              </a:rPr>
              <a:t>(*) This means that also objections received before the deadline for last revision upload are regarded as “final objections” if no further revision was made before the last revision upload deadline (unless </a:t>
            </a:r>
            <a:r>
              <a:rPr lang="en-US" sz="1600" dirty="0">
                <a:highlight>
                  <a:srgbClr val="00FFFF"/>
                </a:highlight>
              </a:rPr>
              <a:t>some explanation is provided without revision which resolves the concern and the commenter withdraws the objection)</a:t>
            </a:r>
            <a:r>
              <a:rPr lang="en-GB" sz="1600" dirty="0">
                <a:highlight>
                  <a:srgbClr val="00FFFF"/>
                </a:highlight>
              </a:rPr>
              <a:t>.</a:t>
            </a:r>
          </a:p>
          <a:p>
            <a:pPr lvl="3">
              <a:defRPr/>
            </a:pPr>
            <a:endParaRPr lang="en-GB" altLang="en-US" sz="1600" dirty="0"/>
          </a:p>
        </p:txBody>
      </p:sp>
    </p:spTree>
    <p:extLst>
      <p:ext uri="{BB962C8B-B14F-4D97-AF65-F5344CB8AC3E}">
        <p14:creationId xmlns:p14="http://schemas.microsoft.com/office/powerpoint/2010/main" val="2282210597"/>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(3)</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370012"/>
            <a:ext cx="8388350" cy="5487988"/>
          </a:xfrm>
        </p:spPr>
        <p:txBody>
          <a:bodyPr/>
          <a:lstStyle/>
          <a:p>
            <a:pPr lvl="2">
              <a:defRPr/>
            </a:pPr>
            <a:r>
              <a:rPr lang="en-GB" altLang="en-US" sz="1800" dirty="0"/>
              <a:t>Tdoc status</a:t>
            </a:r>
          </a:p>
          <a:p>
            <a:pPr lvl="3">
              <a:defRPr/>
            </a:pPr>
            <a:endParaRPr lang="en-GB" altLang="en-US" sz="1600" dirty="0"/>
          </a:p>
          <a:p>
            <a:pPr lvl="3">
              <a:defRPr/>
            </a:pPr>
            <a:r>
              <a:rPr lang="en-GB" sz="1600" b="1" dirty="0">
                <a:highlight>
                  <a:srgbClr val="00FFFF"/>
                </a:highlight>
              </a:rPr>
              <a:t>For tdocs with unresolved comments and/or explicit objections, instead of “Noted/Not pursued” the Chair/VC may also exceptionally conclude “email approval” in the chair notes before the closing plenary (if the time before SA deadline allows it, if requested by the author and if the remaining issues seem relatively easy to address and agree on). </a:t>
            </a:r>
          </a:p>
          <a:p>
            <a:pPr lvl="3">
              <a:defRPr/>
            </a:pPr>
            <a:r>
              <a:rPr lang="en-GB" sz="1600" dirty="0"/>
              <a:t>Editorial modifications are still allowed to be included in the final agreed version if the group agrees.</a:t>
            </a:r>
            <a:r>
              <a:rPr lang="en-GB" sz="1600" dirty="0">
                <a:highlight>
                  <a:srgbClr val="FFFF00"/>
                </a:highlight>
              </a:rPr>
              <a:t> </a:t>
            </a:r>
            <a:endParaRPr lang="en-GB" altLang="en-US" sz="1600" dirty="0">
              <a:highlight>
                <a:srgbClr val="FFFF00"/>
              </a:highlight>
            </a:endParaRPr>
          </a:p>
        </p:txBody>
      </p:sp>
    </p:spTree>
    <p:extLst>
      <p:ext uri="{BB962C8B-B14F-4D97-AF65-F5344CB8AC3E}">
        <p14:creationId xmlns:p14="http://schemas.microsoft.com/office/powerpoint/2010/main" val="265523931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p:txBody>
          <a:bodyPr/>
          <a:lstStyle/>
          <a:p>
            <a:r>
              <a:rPr lang="sv-SE" dirty="0">
                <a:solidFill>
                  <a:schemeClr val="tx1"/>
                </a:solidFill>
              </a:rPr>
              <a:t>Reading guidelines</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1454150"/>
            <a:ext cx="7402449" cy="4830763"/>
          </a:xfrm>
        </p:spPr>
        <p:txBody>
          <a:bodyPr/>
          <a:lstStyle/>
          <a:p>
            <a:r>
              <a:rPr lang="en-US" altLang="en-US" sz="1600" i="1" dirty="0">
                <a:latin typeface="Arial" panose="020B0604020202020204" pitchFamily="34" charset="0"/>
                <a:cs typeface="Arial" panose="020B0604020202020204" pitchFamily="34" charset="0"/>
              </a:rPr>
              <a:t>Updates since last meeting (except dates/times/meeting numbers and editorials) are highlighted in </a:t>
            </a:r>
            <a:r>
              <a:rPr lang="en-US" altLang="en-US" sz="1600" i="1" dirty="0">
                <a:highlight>
                  <a:srgbClr val="00FFFF"/>
                </a:highlight>
                <a:latin typeface="Arial" panose="020B0604020202020204" pitchFamily="34" charset="0"/>
                <a:cs typeface="Arial" panose="020B0604020202020204" pitchFamily="34" charset="0"/>
              </a:rPr>
              <a:t>blue </a:t>
            </a:r>
          </a:p>
          <a:p>
            <a:r>
              <a:rPr lang="en-GB" altLang="en-US" sz="1600" i="1" dirty="0">
                <a:solidFill>
                  <a:srgbClr val="00B0F0"/>
                </a:solidFill>
                <a:latin typeface="Arial" panose="020B0604020202020204" pitchFamily="34" charset="0"/>
                <a:cs typeface="Arial" panose="020B0604020202020204" pitchFamily="34" charset="0"/>
              </a:rPr>
              <a:t>Light blue font</a:t>
            </a:r>
            <a:r>
              <a:rPr lang="en-GB" altLang="en-US" sz="1600" i="1" dirty="0">
                <a:latin typeface="Arial" panose="020B0604020202020204" pitchFamily="34" charset="0"/>
                <a:cs typeface="Arial" panose="020B0604020202020204" pitchFamily="34" charset="0"/>
              </a:rPr>
              <a:t> indicates information specific to this meeting, such as deadline date/time</a:t>
            </a:r>
          </a:p>
          <a:p>
            <a:r>
              <a:rPr lang="en-US" altLang="en-US" sz="1600" i="1" dirty="0">
                <a:latin typeface="Arial" panose="020B0604020202020204" pitchFamily="34" charset="0"/>
                <a:cs typeface="Arial" panose="020B0604020202020204" pitchFamily="34" charset="0"/>
              </a:rPr>
              <a:t>Items for special attention are highlighted in </a:t>
            </a:r>
            <a:r>
              <a:rPr lang="en-US" altLang="en-US" sz="1600" i="1" dirty="0">
                <a:highlight>
                  <a:srgbClr val="FFFF00"/>
                </a:highlight>
                <a:latin typeface="Arial" panose="020B0604020202020204" pitchFamily="34" charset="0"/>
                <a:cs typeface="Arial" panose="020B0604020202020204" pitchFamily="34" charset="0"/>
              </a:rPr>
              <a:t>yellow</a:t>
            </a:r>
            <a:endParaRPr lang="en-GB" sz="1600" dirty="0"/>
          </a:p>
        </p:txBody>
      </p:sp>
    </p:spTree>
    <p:extLst>
      <p:ext uri="{BB962C8B-B14F-4D97-AF65-F5344CB8AC3E}">
        <p14:creationId xmlns:p14="http://schemas.microsoft.com/office/powerpoint/2010/main" val="45615629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012371"/>
            <a:ext cx="8388350" cy="5602185"/>
          </a:xfrm>
        </p:spPr>
        <p:txBody>
          <a:bodyPr/>
          <a:lstStyle/>
          <a:p>
            <a:pPr lvl="1">
              <a:defRPr/>
            </a:pPr>
            <a:r>
              <a:rPr lang="sv-SE" altLang="en-US" sz="2000" b="1" dirty="0"/>
              <a:t>Scope</a:t>
            </a:r>
            <a:r>
              <a:rPr lang="sv-SE" altLang="en-US" sz="2000" dirty="0"/>
              <a:t>: </a:t>
            </a:r>
            <a:r>
              <a:rPr lang="sv-SE" altLang="en-US" sz="1800" dirty="0"/>
              <a:t>According to the agenda in </a:t>
            </a:r>
            <a:r>
              <a:rPr lang="en-GB" sz="1800" b="1" dirty="0">
                <a:solidFill>
                  <a:srgbClr val="00B0F0"/>
                </a:solidFill>
              </a:rPr>
              <a:t>S5-215000. </a:t>
            </a:r>
          </a:p>
          <a:p>
            <a:pPr lvl="1">
              <a:defRPr/>
            </a:pPr>
            <a:r>
              <a:rPr lang="en-GB" altLang="en-US" sz="1800" dirty="0"/>
              <a:t>The meeting type is ad-hoc, meaning that this meeting will not count for voting powers but MCC strongly encourages delegates to register their participation.</a:t>
            </a:r>
          </a:p>
          <a:p>
            <a:pPr lvl="1">
              <a:defRPr/>
            </a:pPr>
            <a:r>
              <a:rPr lang="en-GB" altLang="en-US" sz="1800" dirty="0"/>
              <a:t>The electronic meeting has </a:t>
            </a:r>
            <a:r>
              <a:rPr lang="en-GB" altLang="en-US" sz="1800" b="1" dirty="0"/>
              <a:t>full SA5 decision power</a:t>
            </a:r>
          </a:p>
          <a:p>
            <a:pPr lvl="1">
              <a:defRPr/>
            </a:pPr>
            <a:r>
              <a:rPr lang="en-GB" sz="1800" dirty="0"/>
              <a:t>Please remember that </a:t>
            </a:r>
            <a:r>
              <a:rPr lang="en-GB" sz="1800" dirty="0">
                <a:highlight>
                  <a:srgbClr val="FFFF00"/>
                </a:highlight>
              </a:rPr>
              <a:t>you need to register to be allowed to join the meeting </a:t>
            </a:r>
            <a:r>
              <a:rPr lang="en-GB" sz="1800" dirty="0"/>
              <a:t>and send comments</a:t>
            </a:r>
            <a:endParaRPr lang="en-GB" altLang="en-US" sz="1800" dirty="0"/>
          </a:p>
          <a:p>
            <a:pPr lvl="1">
              <a:defRPr/>
            </a:pPr>
            <a:r>
              <a:rPr lang="en-GB" altLang="en-US" sz="1800" b="1" dirty="0"/>
              <a:t>Latest draft TS/TR update</a:t>
            </a:r>
            <a:r>
              <a:rPr lang="en-GB" altLang="en-US" sz="1800" dirty="0"/>
              <a:t> for email approval after the E-meeting will be done as usual. Deadlines for email approval will be announced in the email approval status document.</a:t>
            </a:r>
          </a:p>
          <a:p>
            <a:pPr lvl="1">
              <a:defRPr/>
            </a:pPr>
            <a:r>
              <a:rPr lang="en-GB" altLang="en-US" sz="1800" b="1" dirty="0"/>
              <a:t>LSs </a:t>
            </a:r>
            <a:r>
              <a:rPr lang="en-US" altLang="zh-CN" sz="1800" dirty="0"/>
              <a:t>(the incoming LS can be found in </a:t>
            </a:r>
            <a:r>
              <a:rPr lang="en-GB" altLang="zh-CN" sz="1800" u="sng" dirty="0">
                <a:hlinkClick r:id="rId2">
                  <a:extLst>
                    <a:ext uri="{A12FA001-AC4F-418D-AE19-62706E023703}">
                      <ahyp:hlinkClr xmlns:ahyp="http://schemas.microsoft.com/office/drawing/2018/hyperlinkcolor" val="tx"/>
                    </a:ext>
                  </a:extLst>
                </a:hlinkClick>
              </a:rPr>
              <a:t>https://www.3gpp.org/Liaisons/Incoming_LSs/S5-meeting.htm</a:t>
            </a:r>
            <a:r>
              <a:rPr lang="en-US" altLang="zh-CN" sz="1800" dirty="0"/>
              <a:t>) :</a:t>
            </a:r>
            <a:endParaRPr lang="en-GB" altLang="en-US" sz="1800" b="1" dirty="0"/>
          </a:p>
          <a:p>
            <a:pPr lvl="3"/>
            <a:r>
              <a:rPr lang="en-US" sz="1800" dirty="0"/>
              <a:t>LSs which have a proposed reply related to one of the agenda items, uploaded in time, will be treated</a:t>
            </a:r>
          </a:p>
          <a:p>
            <a:pPr lvl="3"/>
            <a:r>
              <a:rPr lang="en-US" sz="1800" dirty="0"/>
              <a:t>All other LSs are postponed to the next SA5 meeting unless specific exception agreed by the group</a:t>
            </a:r>
            <a:endParaRPr lang="en-GB" sz="1800" dirty="0"/>
          </a:p>
          <a:p>
            <a:pPr lvl="3"/>
            <a:endParaRPr lang="en-GB" altLang="en-US" sz="18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700928" y="431426"/>
            <a:ext cx="6827838" cy="498475"/>
          </a:xfrm>
        </p:spPr>
        <p:txBody>
          <a:bodyPr/>
          <a:lstStyle/>
          <a:p>
            <a:r>
              <a:rPr lang="en-US" altLang="zh-CN" dirty="0"/>
              <a:t>SA5</a:t>
            </a:r>
            <a:r>
              <a:rPr lang="en-US" altLang="zh-CN" dirty="0">
                <a:solidFill>
                  <a:srgbClr val="7030A0"/>
                </a:solidFill>
              </a:rPr>
              <a:t> </a:t>
            </a:r>
            <a:r>
              <a:rPr lang="en-US" altLang="zh-CN" dirty="0">
                <a:solidFill>
                  <a:srgbClr val="72AF2F"/>
                </a:solidFill>
              </a:rPr>
              <a:t> </a:t>
            </a:r>
            <a:r>
              <a:rPr lang="en-US" altLang="en-US" dirty="0"/>
              <a:t>Timelines (1)</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554910" y="1426344"/>
            <a:ext cx="8484970" cy="5240338"/>
          </a:xfrm>
        </p:spPr>
        <p:txBody>
          <a:bodyPr/>
          <a:lstStyle/>
          <a:p>
            <a:pPr lvl="1"/>
            <a:r>
              <a:rPr lang="en-US" altLang="en-US" sz="2000" dirty="0"/>
              <a:t>E-meeting to run from </a:t>
            </a:r>
            <a:r>
              <a:rPr lang="en-US" altLang="en-US" sz="2000" dirty="0">
                <a:solidFill>
                  <a:srgbClr val="00B0F0"/>
                </a:solidFill>
              </a:rPr>
              <a:t>11 to 20 October 2021</a:t>
            </a:r>
          </a:p>
          <a:p>
            <a:pPr lvl="2"/>
            <a:r>
              <a:rPr lang="en-US" altLang="en-US" sz="1800" dirty="0"/>
              <a:t>3GPP portal will show these meeting dates</a:t>
            </a:r>
          </a:p>
          <a:p>
            <a:pPr lvl="2"/>
            <a:r>
              <a:rPr lang="en-US" altLang="en-US" sz="1800" dirty="0"/>
              <a:t>3GPP portal has updated document templates</a:t>
            </a:r>
          </a:p>
          <a:p>
            <a:pPr lvl="1"/>
            <a:r>
              <a:rPr lang="en-US" altLang="en-US" sz="2000" dirty="0"/>
              <a:t>Deadlines:</a:t>
            </a:r>
          </a:p>
          <a:p>
            <a:pPr lvl="2"/>
            <a:r>
              <a:rPr lang="en-US" altLang="en-US" sz="1800" dirty="0"/>
              <a:t>Tdoc submission: </a:t>
            </a:r>
            <a:r>
              <a:rPr lang="en-GB" sz="1800" dirty="0">
                <a:solidFill>
                  <a:srgbClr val="00B0F0"/>
                </a:solidFill>
              </a:rPr>
              <a:t>Friday 1 Oct </a:t>
            </a:r>
            <a:r>
              <a:rPr lang="en-US" altLang="en-US" sz="1800" dirty="0">
                <a:solidFill>
                  <a:srgbClr val="00B0F0"/>
                </a:solidFill>
              </a:rPr>
              <a:t> </a:t>
            </a:r>
            <a:r>
              <a:rPr lang="en-GB" altLang="en-US" sz="1800" dirty="0">
                <a:solidFill>
                  <a:srgbClr val="00B0F0"/>
                </a:solidFill>
              </a:rPr>
              <a:t>23:59 </a:t>
            </a:r>
            <a:r>
              <a:rPr lang="en-US" altLang="en-US" sz="1800" dirty="0">
                <a:solidFill>
                  <a:srgbClr val="00B0F0"/>
                </a:solidFill>
                <a:highlight>
                  <a:srgbClr val="FFFF00"/>
                </a:highlight>
              </a:rPr>
              <a:t>GMT</a:t>
            </a:r>
            <a:endParaRPr lang="en-GB" altLang="en-US" sz="1800" dirty="0">
              <a:highlight>
                <a:srgbClr val="FFFF00"/>
              </a:highlight>
            </a:endParaRPr>
          </a:p>
          <a:p>
            <a:pPr lvl="2"/>
            <a:r>
              <a:rPr lang="en-US" altLang="en-US" sz="1800" dirty="0"/>
              <a:t>Tdoc reservation: </a:t>
            </a:r>
            <a:r>
              <a:rPr lang="en-GB" sz="1800" dirty="0">
                <a:solidFill>
                  <a:srgbClr val="00B0F0"/>
                </a:solidFill>
              </a:rPr>
              <a:t>Monday 4 Oct</a:t>
            </a:r>
            <a:r>
              <a:rPr lang="en-GB" altLang="en-US" sz="1800" dirty="0">
                <a:solidFill>
                  <a:srgbClr val="00B0F0"/>
                </a:solidFill>
              </a:rPr>
              <a:t> 23:59 </a:t>
            </a:r>
            <a:r>
              <a:rPr lang="en-US" altLang="en-US" sz="1800" dirty="0">
                <a:solidFill>
                  <a:srgbClr val="00B0F0"/>
                </a:solidFill>
                <a:highlight>
                  <a:srgbClr val="FFFF00"/>
                </a:highlight>
              </a:rPr>
              <a:t>GMT</a:t>
            </a:r>
          </a:p>
          <a:p>
            <a:pPr lvl="1"/>
            <a:r>
              <a:rPr lang="en-US" altLang="en-US" sz="2000" dirty="0" err="1"/>
              <a:t>AgendaWithTdocAllocation</a:t>
            </a:r>
            <a:r>
              <a:rPr lang="en-US" altLang="en-US" sz="2000" dirty="0"/>
              <a:t> should be sent out by MCC in the week </a:t>
            </a:r>
            <a:r>
              <a:rPr lang="sv-SE" altLang="en-US" sz="2000" dirty="0"/>
              <a:t>before the meeting starts</a:t>
            </a:r>
            <a:endParaRPr lang="en-US" altLang="en-US" sz="2000" dirty="0"/>
          </a:p>
          <a:p>
            <a:pPr lvl="1"/>
            <a:r>
              <a:rPr lang="en-US" altLang="en-US" sz="2000" dirty="0"/>
              <a:t>Start of E-meeting </a:t>
            </a:r>
            <a:r>
              <a:rPr lang="en-US" altLang="en-US" sz="2000" dirty="0">
                <a:solidFill>
                  <a:srgbClr val="00B0F0"/>
                </a:solidFill>
              </a:rPr>
              <a:t>Monday </a:t>
            </a:r>
            <a:r>
              <a:rPr lang="sv-SE" altLang="en-US" sz="2000" dirty="0">
                <a:solidFill>
                  <a:srgbClr val="00B0F0"/>
                </a:solidFill>
              </a:rPr>
              <a:t>11 October </a:t>
            </a:r>
            <a:r>
              <a:rPr lang="en-US" altLang="en-US" sz="2000" dirty="0">
                <a:solidFill>
                  <a:srgbClr val="00B0F0"/>
                </a:solidFill>
              </a:rPr>
              <a:t>09:00 CEST</a:t>
            </a:r>
          </a:p>
          <a:p>
            <a:pPr lvl="1"/>
            <a:r>
              <a:rPr lang="en-US" altLang="en-US" sz="2000" dirty="0"/>
              <a:t>Opening SA5 plenary (conf. call): </a:t>
            </a:r>
            <a:r>
              <a:rPr lang="en-US" altLang="en-US" sz="2000" dirty="0">
                <a:solidFill>
                  <a:srgbClr val="00B0F0"/>
                </a:solidFill>
              </a:rPr>
              <a:t>Monday </a:t>
            </a:r>
            <a:r>
              <a:rPr lang="sv-SE" altLang="en-US" sz="2000" dirty="0">
                <a:solidFill>
                  <a:srgbClr val="00B0F0"/>
                </a:solidFill>
              </a:rPr>
              <a:t>11 October </a:t>
            </a:r>
            <a:r>
              <a:rPr lang="en-US" altLang="en-US" sz="2000" dirty="0">
                <a:solidFill>
                  <a:srgbClr val="00B0F0"/>
                </a:solidFill>
              </a:rPr>
              <a:t>15:00-17:00 CEST </a:t>
            </a:r>
            <a:endParaRPr lang="en-US" altLang="en-US" sz="2000" dirty="0"/>
          </a:p>
          <a:p>
            <a:pPr lvl="1"/>
            <a:r>
              <a:rPr lang="en-US" altLang="en-US" sz="2000" dirty="0"/>
              <a:t>Closing SA5 plenary (conf. call) </a:t>
            </a:r>
            <a:r>
              <a:rPr lang="en-US" altLang="en-US" sz="2000" dirty="0">
                <a:solidFill>
                  <a:srgbClr val="00B0F0"/>
                </a:solidFill>
              </a:rPr>
              <a:t>Wednesday 20 October 15:00-18:00 CEST</a:t>
            </a:r>
            <a:endParaRPr lang="en-US" altLang="en-US" sz="2000" dirty="0"/>
          </a:p>
          <a:p>
            <a:pPr lvl="1"/>
            <a:r>
              <a:rPr lang="en-US" altLang="en-US" sz="2000" dirty="0"/>
              <a:t>End of E-meeting: At the end of Closing SA5 plenary </a:t>
            </a:r>
            <a:endParaRPr lang="en-US" altLang="en-US" sz="2000" dirty="0">
              <a:solidFill>
                <a:srgbClr val="00B0F0"/>
              </a:solidFill>
            </a:endParaRPr>
          </a:p>
          <a:p>
            <a:pPr lvl="1"/>
            <a:r>
              <a:rPr lang="en-GB" sz="2000" dirty="0"/>
              <a:t>All </a:t>
            </a:r>
            <a:r>
              <a:rPr lang="en-GB" sz="2000" dirty="0">
                <a:highlight>
                  <a:srgbClr val="FFFF00"/>
                </a:highlight>
              </a:rPr>
              <a:t>final Tdoc versions</a:t>
            </a:r>
            <a:r>
              <a:rPr lang="en-GB" sz="2000" dirty="0"/>
              <a:t> shall be uploaded </a:t>
            </a:r>
            <a:r>
              <a:rPr lang="en-GB" sz="2000" b="1" dirty="0">
                <a:solidFill>
                  <a:srgbClr val="FF0000"/>
                </a:solidFill>
                <a:effectLst/>
                <a:highlight>
                  <a:srgbClr val="FFFF00"/>
                </a:highlight>
                <a:latin typeface="Calibri" panose="020F0502020204030204" pitchFamily="34" charset="0"/>
                <a:ea typeface="Times New Roman" panose="02020603050405020304" pitchFamily="18" charset="0"/>
              </a:rPr>
              <a:t>in zip format</a:t>
            </a:r>
            <a:r>
              <a:rPr lang="en-GB" sz="2400" b="1" dirty="0">
                <a:effectLst/>
                <a:highlight>
                  <a:srgbClr val="FFFF00"/>
                </a:highlight>
                <a:latin typeface="Calibri" panose="020F0502020204030204" pitchFamily="34" charset="0"/>
                <a:ea typeface="Times New Roman" panose="02020603050405020304" pitchFamily="18" charset="0"/>
              </a:rPr>
              <a:t> </a:t>
            </a:r>
            <a:r>
              <a:rPr lang="en-GB" altLang="en-US" sz="2000" b="1" dirty="0">
                <a:highlight>
                  <a:srgbClr val="FFFF00"/>
                </a:highlight>
              </a:rPr>
              <a:t>by the author to the Inbox</a:t>
            </a:r>
            <a:r>
              <a:rPr lang="en-GB" altLang="en-US" sz="2000" dirty="0"/>
              <a:t> folder (not the Drafts folder) </a:t>
            </a:r>
            <a:r>
              <a:rPr lang="en-GB" sz="2000" dirty="0"/>
              <a:t>by </a:t>
            </a:r>
            <a:r>
              <a:rPr lang="en-US" altLang="en-US" sz="2000" dirty="0">
                <a:solidFill>
                  <a:srgbClr val="00B0F0"/>
                </a:solidFill>
              </a:rPr>
              <a:t>Wednesday 20 Oct </a:t>
            </a:r>
            <a:r>
              <a:rPr lang="en-GB" sz="2000" dirty="0">
                <a:solidFill>
                  <a:srgbClr val="00B0F0"/>
                </a:solidFill>
              </a:rPr>
              <a:t>19:00 CEST</a:t>
            </a:r>
            <a:endParaRPr lang="en-US" altLang="en-US" sz="2000" dirty="0">
              <a:solidFill>
                <a:srgbClr val="00B0F0"/>
              </a:solidFill>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08605" y="555862"/>
            <a:ext cx="6827838" cy="498475"/>
          </a:xfrm>
        </p:spPr>
        <p:txBody>
          <a:bodyPr/>
          <a:lstStyle/>
          <a:p>
            <a:r>
              <a:rPr lang="en-US" altLang="en-US" dirty="0"/>
              <a:t>OAM and CH Timelines (2)</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608605" y="1316872"/>
            <a:ext cx="8388350" cy="5240338"/>
          </a:xfrm>
        </p:spPr>
        <p:txBody>
          <a:bodyPr/>
          <a:lstStyle/>
          <a:p>
            <a:pPr lvl="1"/>
            <a:r>
              <a:rPr lang="en-US" altLang="en-US" sz="2000" dirty="0"/>
              <a:t>Start of OAM E-meeting</a:t>
            </a:r>
            <a:r>
              <a:rPr lang="en-US" altLang="en-US" sz="2000" dirty="0">
                <a:solidFill>
                  <a:srgbClr val="00B0F0"/>
                </a:solidFill>
              </a:rPr>
              <a:t>: Monday </a:t>
            </a:r>
            <a:r>
              <a:rPr lang="sv-SE" altLang="en-US" sz="2000" dirty="0">
                <a:solidFill>
                  <a:srgbClr val="00B0F0"/>
                </a:solidFill>
              </a:rPr>
              <a:t>11 Oct</a:t>
            </a:r>
            <a:r>
              <a:rPr lang="fr-FR" altLang="en-US" sz="2000" dirty="0">
                <a:solidFill>
                  <a:srgbClr val="00B0F0"/>
                </a:solidFill>
              </a:rPr>
              <a:t> </a:t>
            </a:r>
            <a:r>
              <a:rPr lang="en-US" altLang="en-US" sz="2000" dirty="0">
                <a:solidFill>
                  <a:srgbClr val="00B0F0"/>
                </a:solidFill>
              </a:rPr>
              <a:t>9:00 CEST</a:t>
            </a:r>
          </a:p>
          <a:p>
            <a:pPr lvl="1"/>
            <a:r>
              <a:rPr lang="en-US" altLang="en-US" sz="2000" dirty="0"/>
              <a:t>Start of CH E-meeting: </a:t>
            </a:r>
            <a:r>
              <a:rPr lang="en-US" altLang="en-US" sz="2000" dirty="0">
                <a:solidFill>
                  <a:srgbClr val="00B0F0"/>
                </a:solidFill>
              </a:rPr>
              <a:t>Tuesday </a:t>
            </a:r>
            <a:r>
              <a:rPr lang="sv-SE" altLang="en-US" sz="2000" dirty="0">
                <a:solidFill>
                  <a:srgbClr val="00B0F0"/>
                </a:solidFill>
              </a:rPr>
              <a:t>12 Oct</a:t>
            </a:r>
            <a:r>
              <a:rPr lang="fr-FR" altLang="en-US" sz="2000" dirty="0">
                <a:solidFill>
                  <a:srgbClr val="00B0F0"/>
                </a:solidFill>
              </a:rPr>
              <a:t> </a:t>
            </a:r>
            <a:r>
              <a:rPr lang="en-US" altLang="en-US" sz="2000" dirty="0">
                <a:solidFill>
                  <a:srgbClr val="00B0F0"/>
                </a:solidFill>
              </a:rPr>
              <a:t>9:00 CEST</a:t>
            </a:r>
            <a:endParaRPr lang="en-US" altLang="en-US" sz="2000" dirty="0">
              <a:solidFill>
                <a:srgbClr val="00B0F0"/>
              </a:solidFill>
              <a:highlight>
                <a:srgbClr val="FF00FF"/>
              </a:highlight>
            </a:endParaRPr>
          </a:p>
          <a:p>
            <a:pPr lvl="1"/>
            <a:r>
              <a:rPr lang="en-US" altLang="en-US" sz="2000" b="1" dirty="0">
                <a:highlight>
                  <a:srgbClr val="FFFF00"/>
                </a:highlight>
              </a:rPr>
              <a:t>Last revision upload: </a:t>
            </a:r>
          </a:p>
          <a:p>
            <a:pPr lvl="2"/>
            <a:r>
              <a:rPr lang="en-US" altLang="en-US" sz="1800" dirty="0">
                <a:solidFill>
                  <a:srgbClr val="00B0F0"/>
                </a:solidFill>
                <a:highlight>
                  <a:srgbClr val="00FFFF"/>
                </a:highlight>
              </a:rPr>
              <a:t>SA5-level and </a:t>
            </a:r>
            <a:r>
              <a:rPr lang="en-US" altLang="en-US" sz="1800" dirty="0">
                <a:solidFill>
                  <a:srgbClr val="00B0F0"/>
                </a:solidFill>
              </a:rPr>
              <a:t>OAM tdocs: </a:t>
            </a:r>
            <a:r>
              <a:rPr lang="en-US" altLang="en-US" sz="1800" b="1" dirty="0">
                <a:solidFill>
                  <a:srgbClr val="00B0F0"/>
                </a:solidFill>
              </a:rPr>
              <a:t>Tuesday 19 Oct 12:00 CEST</a:t>
            </a:r>
          </a:p>
          <a:p>
            <a:pPr lvl="2"/>
            <a:r>
              <a:rPr lang="en-US" sz="1800" dirty="0">
                <a:solidFill>
                  <a:srgbClr val="00B0F0"/>
                </a:solidFill>
              </a:rPr>
              <a:t>CH tdocs: </a:t>
            </a:r>
            <a:r>
              <a:rPr lang="en-US" sz="1800" b="1" dirty="0">
                <a:solidFill>
                  <a:srgbClr val="00B0F0"/>
                </a:solidFill>
              </a:rPr>
              <a:t>Monday 18 Oct 18:00 CEST </a:t>
            </a:r>
            <a:endParaRPr lang="en-US" altLang="en-US" sz="1800" b="1" dirty="0">
              <a:solidFill>
                <a:srgbClr val="00B0F0"/>
              </a:solidFill>
            </a:endParaRPr>
          </a:p>
          <a:p>
            <a:pPr lvl="1"/>
            <a:r>
              <a:rPr lang="en-US" altLang="en-US" sz="2000" b="1" dirty="0">
                <a:highlight>
                  <a:srgbClr val="FFFF00"/>
                </a:highlight>
              </a:rPr>
              <a:t>Last comments: </a:t>
            </a:r>
          </a:p>
          <a:p>
            <a:pPr lvl="2"/>
            <a:r>
              <a:rPr lang="en-US" altLang="en-US" sz="1800" dirty="0">
                <a:solidFill>
                  <a:srgbClr val="00B0F0"/>
                </a:solidFill>
                <a:highlight>
                  <a:srgbClr val="00FFFF"/>
                </a:highlight>
              </a:rPr>
              <a:t>SA5-level and </a:t>
            </a:r>
            <a:r>
              <a:rPr lang="en-US" altLang="en-US" sz="1800" dirty="0">
                <a:solidFill>
                  <a:srgbClr val="00B0F0"/>
                </a:solidFill>
              </a:rPr>
              <a:t>OAM tdocs: </a:t>
            </a:r>
            <a:r>
              <a:rPr lang="en-US" altLang="en-US" sz="1800" b="1" dirty="0">
                <a:solidFill>
                  <a:srgbClr val="00B0F0"/>
                </a:solidFill>
              </a:rPr>
              <a:t>Tuesday 19 Oct 23:59 CEST</a:t>
            </a:r>
          </a:p>
          <a:p>
            <a:pPr lvl="2"/>
            <a:r>
              <a:rPr lang="en-US" sz="1800" dirty="0">
                <a:solidFill>
                  <a:srgbClr val="00B0F0"/>
                </a:solidFill>
              </a:rPr>
              <a:t>CH</a:t>
            </a:r>
            <a:r>
              <a:rPr lang="en-US" altLang="en-US" sz="1800" dirty="0">
                <a:solidFill>
                  <a:srgbClr val="00B0F0"/>
                </a:solidFill>
              </a:rPr>
              <a:t> tdocs</a:t>
            </a:r>
            <a:r>
              <a:rPr lang="en-US" sz="1800" dirty="0">
                <a:solidFill>
                  <a:srgbClr val="00B0F0"/>
                </a:solidFill>
              </a:rPr>
              <a:t>: </a:t>
            </a:r>
            <a:r>
              <a:rPr lang="en-US" sz="1800" b="1" dirty="0">
                <a:solidFill>
                  <a:srgbClr val="00B0F0"/>
                </a:solidFill>
              </a:rPr>
              <a:t>Tuesday 19 Oct 8:00 CEST</a:t>
            </a:r>
            <a:endParaRPr lang="en-US" altLang="en-US" sz="1800" b="1" dirty="0">
              <a:solidFill>
                <a:srgbClr val="00B0F0"/>
              </a:solidFill>
            </a:endParaRPr>
          </a:p>
          <a:p>
            <a:pPr lvl="1"/>
            <a:r>
              <a:rPr lang="en-US" altLang="en-US" sz="2000" dirty="0"/>
              <a:t>End of OAM E-meeting: </a:t>
            </a:r>
            <a:r>
              <a:rPr lang="en-US" altLang="en-US" sz="2000" dirty="0">
                <a:solidFill>
                  <a:srgbClr val="00B0F0"/>
                </a:solidFill>
              </a:rPr>
              <a:t>Wednesday 20 Oct 14:00 CEST</a:t>
            </a:r>
          </a:p>
          <a:p>
            <a:pPr lvl="1"/>
            <a:r>
              <a:rPr lang="en-US" altLang="en-US" sz="2000" dirty="0"/>
              <a:t>Closing CH Plenary conf call: </a:t>
            </a:r>
            <a:r>
              <a:rPr lang="en-US" altLang="en-US" sz="2000" dirty="0">
                <a:solidFill>
                  <a:srgbClr val="00B0F0"/>
                </a:solidFill>
              </a:rPr>
              <a:t>Tuesday 19 Oct 15:00-17:00 CEST</a:t>
            </a:r>
          </a:p>
          <a:p>
            <a:pPr lvl="1"/>
            <a:r>
              <a:rPr lang="en-US" altLang="en-US" sz="2000" dirty="0"/>
              <a:t>End of CH E-meeting:</a:t>
            </a:r>
            <a:r>
              <a:rPr lang="en-US" altLang="en-US" sz="2000" dirty="0">
                <a:solidFill>
                  <a:srgbClr val="00B0F0"/>
                </a:solidFill>
              </a:rPr>
              <a:t> Tuesday 19 Oct 17:00 CEST</a:t>
            </a:r>
            <a:endParaRPr lang="en-US" altLang="en-US" sz="2000" dirty="0">
              <a:solidFill>
                <a:srgbClr val="00B0F0"/>
              </a:solidFill>
              <a:highlight>
                <a:srgbClr val="FF00FF"/>
              </a:highlight>
            </a:endParaRPr>
          </a:p>
        </p:txBody>
      </p:sp>
    </p:spTree>
    <p:extLst>
      <p:ext uri="{BB962C8B-B14F-4D97-AF65-F5344CB8AC3E}">
        <p14:creationId xmlns:p14="http://schemas.microsoft.com/office/powerpoint/2010/main" val="214943636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A31445-2510-4393-8072-E68E3899D1FC}"/>
              </a:ext>
            </a:extLst>
          </p:cNvPr>
          <p:cNvSpPr>
            <a:spLocks noGrp="1"/>
          </p:cNvSpPr>
          <p:nvPr>
            <p:ph type="title"/>
          </p:nvPr>
        </p:nvSpPr>
        <p:spPr>
          <a:xfrm>
            <a:off x="976597" y="165099"/>
            <a:ext cx="6827837" cy="498475"/>
          </a:xfrm>
        </p:spPr>
        <p:txBody>
          <a:bodyPr/>
          <a:lstStyle/>
          <a:p>
            <a:r>
              <a:rPr lang="en-US" altLang="en-US" dirty="0"/>
              <a:t>Process (1)</a:t>
            </a:r>
          </a:p>
        </p:txBody>
      </p:sp>
      <p:sp>
        <p:nvSpPr>
          <p:cNvPr id="13315" name="Content Placeholder 2">
            <a:extLst>
              <a:ext uri="{FF2B5EF4-FFF2-40B4-BE49-F238E27FC236}">
                <a16:creationId xmlns:a16="http://schemas.microsoft.com/office/drawing/2014/main" id="{1D0449A2-FDED-442C-8DB5-3A11D0D306FB}"/>
              </a:ext>
            </a:extLst>
          </p:cNvPr>
          <p:cNvSpPr>
            <a:spLocks noGrp="1"/>
          </p:cNvSpPr>
          <p:nvPr>
            <p:ph idx="1"/>
          </p:nvPr>
        </p:nvSpPr>
        <p:spPr>
          <a:xfrm>
            <a:off x="196339" y="802047"/>
            <a:ext cx="8522657" cy="6194426"/>
          </a:xfrm>
        </p:spPr>
        <p:txBody>
          <a:bodyPr/>
          <a:lstStyle/>
          <a:p>
            <a:pPr lvl="1"/>
            <a:r>
              <a:rPr lang="en-GB" altLang="en-US" sz="1600" dirty="0"/>
              <a:t>Submission of input contributions</a:t>
            </a:r>
          </a:p>
          <a:p>
            <a:pPr lvl="2"/>
            <a:r>
              <a:rPr lang="en-GB" altLang="en-US" sz="1600" dirty="0"/>
              <a:t>Normal 3GU-based initial Tdoc reservation and submission until the deadline. </a:t>
            </a:r>
            <a:r>
              <a:rPr lang="en-GB" altLang="en-US" sz="1600" dirty="0" err="1"/>
              <a:t>Tdocs</a:t>
            </a:r>
            <a:r>
              <a:rPr lang="en-GB" altLang="en-US" sz="1600" dirty="0"/>
              <a:t> will be available on the 3GPP server as in the case of a regular meeting.</a:t>
            </a:r>
          </a:p>
          <a:p>
            <a:pPr lvl="2"/>
            <a:r>
              <a:rPr lang="en-GB" altLang="en-US" sz="1600" dirty="0" err="1"/>
              <a:t>Tdocs</a:t>
            </a:r>
            <a:r>
              <a:rPr lang="en-GB" altLang="en-US" sz="1600" dirty="0"/>
              <a:t> submitted that are not part of the agreed scope will be withdrawn.</a:t>
            </a:r>
          </a:p>
          <a:p>
            <a:pPr lvl="2"/>
            <a:r>
              <a:rPr lang="en-GB" altLang="en-US" sz="1600" b="1" dirty="0"/>
              <a:t>Late </a:t>
            </a:r>
            <a:r>
              <a:rPr lang="en-GB" altLang="en-US" sz="1600" b="1" dirty="0" err="1"/>
              <a:t>tdocs</a:t>
            </a:r>
            <a:r>
              <a:rPr lang="en-GB" altLang="en-US" sz="1600" b="1" dirty="0"/>
              <a:t> (uploaded after the deadline) will normally not be treated. The leadership will decide if any late tdoc is to be exceptionally treated. Everybody has the right to object to such a tdoc being agreed due to too limited time to review it properly.</a:t>
            </a:r>
            <a:endParaRPr lang="en-GB" altLang="en-US" sz="1600" dirty="0"/>
          </a:p>
          <a:p>
            <a:pPr lvl="1"/>
            <a:r>
              <a:rPr lang="en-GB" altLang="en-US" sz="1600" dirty="0"/>
              <a:t>Start of the E-meeting</a:t>
            </a:r>
          </a:p>
          <a:p>
            <a:pPr lvl="2"/>
            <a:r>
              <a:rPr lang="en-GB" altLang="en-US" sz="1600" b="1" dirty="0"/>
              <a:t>Start of the SA5 E-meeting </a:t>
            </a:r>
            <a:r>
              <a:rPr lang="en-GB" altLang="en-US" sz="1600" dirty="0"/>
              <a:t>will be announced by the SA5 Chair on the General SA5 exploder – declaring the IPR &amp; antitrust statements.</a:t>
            </a:r>
          </a:p>
          <a:p>
            <a:pPr lvl="1"/>
            <a:r>
              <a:rPr lang="en-GB" altLang="en-US" sz="1600" dirty="0"/>
              <a:t>Start of the </a:t>
            </a:r>
            <a:r>
              <a:rPr lang="en-GB" sz="1600" dirty="0"/>
              <a:t>email </a:t>
            </a:r>
            <a:r>
              <a:rPr lang="en-GB" altLang="en-US" sz="1600" dirty="0"/>
              <a:t>threads </a:t>
            </a:r>
          </a:p>
          <a:p>
            <a:pPr lvl="2"/>
            <a:r>
              <a:rPr lang="en-GB" altLang="en-US" sz="1600" b="1" dirty="0"/>
              <a:t>All </a:t>
            </a:r>
            <a:r>
              <a:rPr lang="en-GB" sz="1600" b="1" dirty="0"/>
              <a:t>email OAM/CH threads can be started after the OAM/CH opening message sent out by the SA5 Vice chairs.</a:t>
            </a:r>
            <a:r>
              <a:rPr lang="en-GB" sz="1600" dirty="0"/>
              <a:t> This email will include the title of each thread. </a:t>
            </a:r>
            <a:r>
              <a:rPr lang="en-US" sz="1600" dirty="0"/>
              <a:t>After this email, delegates could start commenting anytime.</a:t>
            </a:r>
            <a:endParaRPr lang="en-GB" altLang="en-US" sz="1600" dirty="0"/>
          </a:p>
          <a:p>
            <a:pPr lvl="2"/>
            <a:r>
              <a:rPr lang="en-GB" sz="1600" b="1" dirty="0"/>
              <a:t>Each email thread is started by the first comment and therefore </a:t>
            </a:r>
            <a:r>
              <a:rPr lang="en-GB" sz="1600" dirty="0"/>
              <a:t>it is important for the first commenter to use the correct thread title (see separate slide below)</a:t>
            </a:r>
            <a:r>
              <a:rPr lang="en-GB" sz="1600" b="1" dirty="0"/>
              <a:t>. </a:t>
            </a:r>
            <a:endParaRPr lang="en-GB" sz="1600" dirty="0"/>
          </a:p>
          <a:p>
            <a:pPr lvl="2"/>
            <a:r>
              <a:rPr lang="en-GB" sz="1600" dirty="0"/>
              <a:t>A </a:t>
            </a:r>
            <a:r>
              <a:rPr lang="en-GB" sz="1600" dirty="0" err="1"/>
              <a:t>tdoc</a:t>
            </a:r>
            <a:r>
              <a:rPr lang="en-GB" sz="1600" dirty="0"/>
              <a:t> shall not have an individual</a:t>
            </a:r>
            <a:r>
              <a:rPr lang="en-GB" sz="1600" dirty="0">
                <a:solidFill>
                  <a:srgbClr val="00B050"/>
                </a:solidFill>
              </a:rPr>
              <a:t> </a:t>
            </a:r>
            <a:r>
              <a:rPr lang="en-GB" sz="1600" dirty="0"/>
              <a:t>thread</a:t>
            </a:r>
            <a:r>
              <a:rPr lang="en-GB" sz="1600" dirty="0">
                <a:solidFill>
                  <a:srgbClr val="00B050"/>
                </a:solidFill>
              </a:rPr>
              <a:t> </a:t>
            </a:r>
            <a:r>
              <a:rPr lang="en-GB" sz="1600" dirty="0"/>
              <a:t>if the </a:t>
            </a:r>
            <a:r>
              <a:rPr lang="en-GB" sz="1600" dirty="0" err="1"/>
              <a:t>tdoc</a:t>
            </a:r>
            <a:r>
              <a:rPr lang="en-GB" sz="1600" dirty="0"/>
              <a:t> is already included in a </a:t>
            </a:r>
            <a:r>
              <a:rPr lang="en-GB" sz="1600" dirty="0" err="1"/>
              <a:t>tdoc</a:t>
            </a:r>
            <a:r>
              <a:rPr lang="en-GB" sz="1600" dirty="0"/>
              <a:t> group. </a:t>
            </a:r>
            <a:endParaRPr lang="en-GB" altLang="en-US" sz="1600" dirty="0"/>
          </a:p>
          <a:p>
            <a:pPr lvl="2"/>
            <a:endParaRPr lang="en-GB" altLang="en-US" sz="1600"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4A4BC-AC83-40CA-8BAE-9D147BC312C9}"/>
              </a:ext>
            </a:extLst>
          </p:cNvPr>
          <p:cNvSpPr>
            <a:spLocks noGrp="1"/>
          </p:cNvSpPr>
          <p:nvPr>
            <p:ph type="title"/>
          </p:nvPr>
        </p:nvSpPr>
        <p:spPr>
          <a:xfrm>
            <a:off x="555694" y="72207"/>
            <a:ext cx="6827838" cy="1143000"/>
          </a:xfrm>
        </p:spPr>
        <p:txBody>
          <a:bodyPr/>
          <a:lstStyle/>
          <a:p>
            <a:r>
              <a:rPr lang="en-US" altLang="en-US" dirty="0"/>
              <a:t>Process (2)</a:t>
            </a:r>
            <a:endParaRPr lang="en-GB" dirty="0"/>
          </a:p>
        </p:txBody>
      </p:sp>
      <p:sp>
        <p:nvSpPr>
          <p:cNvPr id="3" name="Content Placeholder 2">
            <a:extLst>
              <a:ext uri="{FF2B5EF4-FFF2-40B4-BE49-F238E27FC236}">
                <a16:creationId xmlns:a16="http://schemas.microsoft.com/office/drawing/2014/main" id="{F4290879-35B6-498F-A3D8-3C54BA054BB1}"/>
              </a:ext>
            </a:extLst>
          </p:cNvPr>
          <p:cNvSpPr>
            <a:spLocks noGrp="1"/>
          </p:cNvSpPr>
          <p:nvPr>
            <p:ph idx="1"/>
          </p:nvPr>
        </p:nvSpPr>
        <p:spPr>
          <a:xfrm>
            <a:off x="172450" y="1215207"/>
            <a:ext cx="8799100" cy="5361439"/>
          </a:xfrm>
        </p:spPr>
        <p:txBody>
          <a:bodyPr/>
          <a:lstStyle/>
          <a:p>
            <a:pPr marL="719138" lvl="2" indent="-273050"/>
            <a:r>
              <a:rPr lang="en-GB" altLang="en-US" sz="1600" dirty="0"/>
              <a:t>During the E-meeting</a:t>
            </a:r>
          </a:p>
          <a:p>
            <a:pPr lvl="2"/>
            <a:r>
              <a:rPr lang="en-GB" altLang="en-US" sz="1600" dirty="0"/>
              <a:t>The E-meeting will be conducted primarily via email over the three SA5 reflectors/exploders (SA5, OAM and CH).</a:t>
            </a:r>
          </a:p>
          <a:p>
            <a:pPr lvl="2"/>
            <a:r>
              <a:rPr lang="en-GB" altLang="en-US" sz="1600" dirty="0"/>
              <a:t>There will also be conference calls to handle selected (more complex) topics that need more discussion (more details in a separate slide below). </a:t>
            </a:r>
          </a:p>
          <a:p>
            <a:pPr lvl="2"/>
            <a:r>
              <a:rPr lang="en-GB" altLang="en-US" sz="1600" dirty="0"/>
              <a:t>Reflectors to use:</a:t>
            </a:r>
            <a:endParaRPr lang="en-GB" altLang="en-US" sz="1600" dirty="0">
              <a:solidFill>
                <a:srgbClr val="00B050"/>
              </a:solidFill>
            </a:endParaRPr>
          </a:p>
          <a:p>
            <a:pPr marL="1622425" lvl="4" indent="-360363"/>
            <a:r>
              <a:rPr lang="en-GB" altLang="en-US" b="1" dirty="0"/>
              <a:t>SA5 main reflector </a:t>
            </a:r>
            <a:r>
              <a:rPr lang="en-GB" altLang="en-US" dirty="0"/>
              <a:t>(</a:t>
            </a:r>
            <a:r>
              <a:rPr lang="en-GB" altLang="en-US" dirty="0">
                <a:hlinkClick r:id="rId3"/>
              </a:rPr>
              <a:t>3GPP_TSG_SA_WG5@LIST.ETSI.ORG</a:t>
            </a:r>
            <a:r>
              <a:rPr lang="en-GB" altLang="en-US" dirty="0"/>
              <a:t> ) </a:t>
            </a:r>
            <a:r>
              <a:rPr lang="en-GB" altLang="en-US" b="1" dirty="0"/>
              <a:t>for SA5 plenary level topics: Agenda items 1-5. </a:t>
            </a:r>
          </a:p>
          <a:p>
            <a:pPr marL="1622425" lvl="4" indent="-360363"/>
            <a:r>
              <a:rPr lang="en-GB" altLang="en-US" b="1" dirty="0"/>
              <a:t>OAM reflector</a:t>
            </a:r>
            <a:r>
              <a:rPr lang="en-GB" altLang="en-US" dirty="0"/>
              <a:t> (</a:t>
            </a:r>
            <a:r>
              <a:rPr lang="en-GB" altLang="en-US" dirty="0">
                <a:hlinkClick r:id="rId4"/>
              </a:rPr>
              <a:t>3GPP_TSG_SA_WG5_OAM@LIST.ETSI.ORG</a:t>
            </a:r>
            <a:r>
              <a:rPr lang="en-GB" altLang="en-US" dirty="0"/>
              <a:t>) for OAM topics </a:t>
            </a:r>
            <a:r>
              <a:rPr lang="en-GB" altLang="en-US" b="1" dirty="0"/>
              <a:t>(incl. all  CRs and WIDs)</a:t>
            </a:r>
          </a:p>
          <a:p>
            <a:pPr marL="1622425" lvl="4" indent="-360363"/>
            <a:r>
              <a:rPr lang="en-GB" altLang="en-US" b="1" dirty="0"/>
              <a:t>CH reflector</a:t>
            </a:r>
            <a:r>
              <a:rPr lang="en-GB" altLang="en-US" dirty="0"/>
              <a:t> (</a:t>
            </a:r>
            <a:r>
              <a:rPr lang="en-GB" altLang="en-US" dirty="0">
                <a:hlinkClick r:id="rId5"/>
              </a:rPr>
              <a:t>3GPP_TSG_SA_WG5_CHARGING@LIST.ETSI.ORG</a:t>
            </a:r>
            <a:r>
              <a:rPr lang="en-GB" altLang="en-US" dirty="0"/>
              <a:t> ) for Charging topics </a:t>
            </a:r>
            <a:r>
              <a:rPr lang="en-GB" altLang="en-US" b="1" dirty="0"/>
              <a:t>(incl. all CRs and WIDs)</a:t>
            </a:r>
            <a:endParaRPr lang="en-GB" b="1" dirty="0"/>
          </a:p>
        </p:txBody>
      </p:sp>
    </p:spTree>
    <p:extLst>
      <p:ext uri="{BB962C8B-B14F-4D97-AF65-F5344CB8AC3E}">
        <p14:creationId xmlns:p14="http://schemas.microsoft.com/office/powerpoint/2010/main" val="291207639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44D45EE-622C-4ED1-8EC3-B21CE0903875}"/>
              </a:ext>
            </a:extLst>
          </p:cNvPr>
          <p:cNvSpPr>
            <a:spLocks noGrp="1"/>
          </p:cNvSpPr>
          <p:nvPr>
            <p:ph type="title"/>
          </p:nvPr>
        </p:nvSpPr>
        <p:spPr>
          <a:xfrm>
            <a:off x="715087" y="348435"/>
            <a:ext cx="6827838" cy="498475"/>
          </a:xfrm>
        </p:spPr>
        <p:txBody>
          <a:bodyPr/>
          <a:lstStyle/>
          <a:p>
            <a:r>
              <a:rPr lang="en-US" altLang="en-US" dirty="0"/>
              <a:t>Process (3)</a:t>
            </a:r>
          </a:p>
        </p:txBody>
      </p:sp>
      <p:sp>
        <p:nvSpPr>
          <p:cNvPr id="14339" name="Content Placeholder 2">
            <a:extLst>
              <a:ext uri="{FF2B5EF4-FFF2-40B4-BE49-F238E27FC236}">
                <a16:creationId xmlns:a16="http://schemas.microsoft.com/office/drawing/2014/main" id="{9F730716-A531-47CC-BC13-4D4A187B370B}"/>
              </a:ext>
            </a:extLst>
          </p:cNvPr>
          <p:cNvSpPr>
            <a:spLocks noGrp="1"/>
          </p:cNvSpPr>
          <p:nvPr>
            <p:ph idx="1"/>
          </p:nvPr>
        </p:nvSpPr>
        <p:spPr>
          <a:xfrm>
            <a:off x="276459" y="996995"/>
            <a:ext cx="8591081" cy="5669778"/>
          </a:xfrm>
        </p:spPr>
        <p:txBody>
          <a:bodyPr/>
          <a:lstStyle/>
          <a:p>
            <a:pPr marL="365125" lvl="2" indent="-273050"/>
            <a:r>
              <a:rPr lang="en-GB" altLang="en-US" sz="1800" dirty="0"/>
              <a:t>Email threads - thread titles</a:t>
            </a:r>
          </a:p>
          <a:p>
            <a:pPr marL="708025" lvl="2" indent="-360363"/>
            <a:r>
              <a:rPr lang="en-GB" altLang="en-US" sz="1600" b="1" dirty="0"/>
              <a:t>Subject field of single Tdoc threads </a:t>
            </a:r>
            <a:r>
              <a:rPr lang="en-GB" altLang="en-US" sz="1600" dirty="0"/>
              <a:t>shall take the format of </a:t>
            </a:r>
          </a:p>
          <a:p>
            <a:pPr marL="1165225" lvl="3" indent="-360363"/>
            <a:r>
              <a:rPr lang="en-GB" altLang="zh-CN" sz="1600" dirty="0">
                <a:ea typeface="宋体" panose="02010600030101010101" pitchFamily="2" charset="-122"/>
              </a:rPr>
              <a:t>"[SA5#1..e], AI#</a:t>
            </a:r>
            <a:r>
              <a:rPr lang="en-GB" sz="1600" dirty="0">
                <a:ea typeface="宋体" panose="02010600030101010101" pitchFamily="2" charset="-122"/>
              </a:rPr>
              <a:t>-Acronym</a:t>
            </a:r>
            <a:r>
              <a:rPr lang="en-GB" altLang="zh-CN" sz="1600" dirty="0">
                <a:ea typeface="宋体" panose="02010600030101010101" pitchFamily="2" charset="-122"/>
              </a:rPr>
              <a:t>, S5-201xxx &lt;exact Tdoc Title&gt;“</a:t>
            </a:r>
          </a:p>
          <a:p>
            <a:pPr marL="708025" lvl="2" indent="-360363"/>
            <a:r>
              <a:rPr lang="en-GB" altLang="en-US" sz="1600" b="1" dirty="0"/>
              <a:t>Subject field of </a:t>
            </a:r>
            <a:r>
              <a:rPr lang="en-US" sz="1600" b="1" dirty="0"/>
              <a:t>grouped Tdoc</a:t>
            </a:r>
            <a:r>
              <a:rPr lang="en-GB" altLang="en-US" sz="1600" b="1" dirty="0"/>
              <a:t> threads </a:t>
            </a:r>
            <a:r>
              <a:rPr lang="en-GB" altLang="en-US" sz="1600" dirty="0"/>
              <a:t>shall take the format of </a:t>
            </a:r>
          </a:p>
          <a:p>
            <a:pPr marL="1165225" lvl="3" indent="-360363"/>
            <a:r>
              <a:rPr lang="en-US" sz="1600" dirty="0"/>
              <a:t>"[SA5#1..e], AI#-Acronym, GROUP#Y (List of Tdoc numbers) &lt;Group description&gt;"</a:t>
            </a:r>
            <a:endParaRPr lang="en-GB" altLang="zh-CN" sz="1600" dirty="0">
              <a:ea typeface="宋体" panose="02010600030101010101" pitchFamily="2" charset="-122"/>
            </a:endParaRPr>
          </a:p>
          <a:p>
            <a:pPr marL="1165225" lvl="3" indent="-360363"/>
            <a:r>
              <a:rPr lang="en-GB" altLang="zh-CN" sz="1400" dirty="0">
                <a:ea typeface="宋体" panose="02010600030101010101" pitchFamily="2" charset="-122"/>
              </a:rPr>
              <a:t>where:</a:t>
            </a:r>
          </a:p>
          <a:p>
            <a:pPr lvl="4"/>
            <a:r>
              <a:rPr lang="en-US" sz="1400" dirty="0"/>
              <a:t>AI is the agenda item </a:t>
            </a:r>
            <a:r>
              <a:rPr lang="en-GB" sz="1400" dirty="0">
                <a:ea typeface="宋体" panose="02010600030101010101" pitchFamily="2" charset="-122"/>
              </a:rPr>
              <a:t>(if applicable)</a:t>
            </a:r>
            <a:endParaRPr lang="en-GB" sz="1400" dirty="0"/>
          </a:p>
          <a:p>
            <a:pPr lvl="4"/>
            <a:r>
              <a:rPr lang="en-US" sz="1400" dirty="0"/>
              <a:t>Acronym is acronym for the AI (but “MAINT” for AI 6.3 and 7.3)</a:t>
            </a:r>
          </a:p>
          <a:p>
            <a:pPr lvl="4"/>
            <a:r>
              <a:rPr lang="en-US" sz="1400" dirty="0"/>
              <a:t>Y is the group serial number shown in the OAM “</a:t>
            </a:r>
            <a:r>
              <a:rPr lang="en-US" altLang="en-US" sz="1400" dirty="0"/>
              <a:t>Tdoc sequence proposal</a:t>
            </a:r>
            <a:r>
              <a:rPr lang="en-US" sz="1400" dirty="0"/>
              <a:t>”</a:t>
            </a:r>
            <a:endParaRPr lang="en-GB" sz="1400" dirty="0"/>
          </a:p>
          <a:p>
            <a:pPr lvl="4"/>
            <a:r>
              <a:rPr lang="en-US" sz="1400" dirty="0"/>
              <a:t>(List of </a:t>
            </a:r>
            <a:r>
              <a:rPr lang="en-US" sz="1400" dirty="0" err="1"/>
              <a:t>tdoc</a:t>
            </a:r>
            <a:r>
              <a:rPr lang="en-US" sz="1400" dirty="0"/>
              <a:t> numbers) is the </a:t>
            </a:r>
            <a:r>
              <a:rPr lang="en-US" sz="1400" dirty="0" err="1"/>
              <a:t>tdoc</a:t>
            </a:r>
            <a:r>
              <a:rPr lang="en-US" sz="1400" dirty="0"/>
              <a:t> numbers belonging to this group</a:t>
            </a:r>
          </a:p>
          <a:p>
            <a:pPr lvl="4"/>
            <a:r>
              <a:rPr lang="en-GB" altLang="zh-CN" sz="1400" dirty="0">
                <a:ea typeface="宋体" panose="02010600030101010101" pitchFamily="2" charset="-122"/>
              </a:rPr>
              <a:t>&lt;exact Tdoc Title&gt; for CRs and pCRs shall be like &lt;Rel-16 CR/pCR 28.xxx Title&gt;.</a:t>
            </a:r>
            <a:r>
              <a:rPr lang="en-GB" altLang="zh-CN" sz="1600" dirty="0">
                <a:ea typeface="宋体" panose="02010600030101010101" pitchFamily="2" charset="-122"/>
              </a:rPr>
              <a:t> </a:t>
            </a:r>
          </a:p>
          <a:p>
            <a:pPr marL="708025" lvl="2" indent="-360363"/>
            <a:r>
              <a:rPr lang="en-GB" altLang="zh-CN" sz="1600" b="1" dirty="0">
                <a:ea typeface="宋体" panose="02010600030101010101" pitchFamily="2" charset="-122"/>
              </a:rPr>
              <a:t>Examples of single Tdoc thread titles:</a:t>
            </a:r>
          </a:p>
          <a:p>
            <a:pPr marL="1165225" lvl="3" indent="-360363"/>
            <a:r>
              <a:rPr lang="en-GB" altLang="zh-CN" sz="1600" dirty="0">
                <a:ea typeface="宋体" panose="02010600030101010101" pitchFamily="2" charset="-122"/>
              </a:rPr>
              <a:t>[SA5#130e], 6.3-MAINT, S5-202abc Rel-16 CR 28.541 Correction of…</a:t>
            </a:r>
          </a:p>
          <a:p>
            <a:pPr marL="1165225" lvl="3" indent="-360363"/>
            <a:r>
              <a:rPr lang="en-GB" sz="1600" dirty="0"/>
              <a:t>[SA5#130e], 6.4.1-QOED, S5-202cde Rel-16 pCR 28.308 Remove …</a:t>
            </a:r>
            <a:endParaRPr lang="en-US" altLang="en-US" sz="1600" dirty="0">
              <a:solidFill>
                <a:srgbClr val="00B050"/>
              </a:solidFill>
            </a:endParaRPr>
          </a:p>
          <a:p>
            <a:pPr lvl="1"/>
            <a:r>
              <a:rPr lang="en-GB" altLang="zh-CN" sz="1600" b="1" dirty="0">
                <a:ea typeface="宋体" panose="02010600030101010101" pitchFamily="2" charset="-122"/>
              </a:rPr>
              <a:t>Example of grouped Tdoc thread title</a:t>
            </a:r>
            <a:r>
              <a:rPr lang="en-US" sz="1600" b="1" dirty="0"/>
              <a:t>:</a:t>
            </a:r>
            <a:endParaRPr lang="en-GB" sz="1600" b="1" dirty="0"/>
          </a:p>
          <a:p>
            <a:pPr lvl="2"/>
            <a:r>
              <a:rPr lang="en-GB" sz="1600" dirty="0"/>
              <a:t>[SA5#130e], 6.3-MAINT, GROUP#1 (S5-201377/S5-201403/S5-201306/S5-201307/S5-201308/S5-201309/S5-201310/S5-201348) </a:t>
            </a:r>
            <a:r>
              <a:rPr lang="en-US" sz="1600" dirty="0"/>
              <a:t>Correction for TS 28.623</a:t>
            </a:r>
            <a:endParaRPr lang="en-GB" altLang="en-US" sz="1600" dirty="0"/>
          </a:p>
          <a:p>
            <a:pPr marL="708025" lvl="2" indent="-360363"/>
            <a:r>
              <a:rPr lang="en-GB" altLang="zh-CN" sz="1600" dirty="0">
                <a:ea typeface="宋体" panose="02010600030101010101" pitchFamily="2" charset="-122"/>
              </a:rPr>
              <a:t>A summary of all OAM thread titles is given in the “</a:t>
            </a:r>
            <a:r>
              <a:rPr lang="en-US" altLang="en-US" sz="1600" dirty="0" err="1"/>
              <a:t>AgendaWithTdocAllocation</a:t>
            </a:r>
            <a:r>
              <a:rPr lang="en-GB" altLang="zh-CN" sz="1600" dirty="0">
                <a:ea typeface="宋体" panose="02010600030101010101" pitchFamily="2" charset="-122"/>
              </a:rPr>
              <a:t>” and the OAM chair notes, and CH thread titles in </a:t>
            </a:r>
            <a:r>
              <a:rPr lang="en-GB" sz="1600" dirty="0">
                <a:ea typeface="宋体" panose="02010600030101010101" pitchFamily="2" charset="-122"/>
              </a:rPr>
              <a:t>the “CH Agenda &amp; Time plan”.</a:t>
            </a:r>
            <a:endParaRPr lang="en-GB" altLang="zh-CN" sz="1600" dirty="0">
              <a:ea typeface="宋体" panose="02010600030101010101" pitchFamily="2" charset="-122"/>
            </a:endParaRPr>
          </a:p>
          <a:p>
            <a:pPr marL="708025" lvl="2" indent="-360363"/>
            <a:endParaRPr lang="en-GB" altLang="zh-CN" sz="1600" i="1" dirty="0">
              <a:ea typeface="宋体" panose="02010600030101010101" pitchFamily="2" charset="-122"/>
            </a:endParaRPr>
          </a:p>
          <a:p>
            <a:pPr marL="1165225" lvl="3" indent="-360363"/>
            <a:endParaRPr lang="en-US" altLang="en-US" sz="1600" dirty="0"/>
          </a:p>
          <a:p>
            <a:pPr marL="1165225" lvl="3" indent="-360363"/>
            <a:endParaRPr lang="en-GB" altLang="en-US" sz="18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27711" y="109556"/>
            <a:ext cx="6827838" cy="498475"/>
          </a:xfrm>
        </p:spPr>
        <p:txBody>
          <a:bodyPr/>
          <a:lstStyle/>
          <a:p>
            <a:r>
              <a:rPr lang="en-US" altLang="en-US" dirty="0"/>
              <a:t>Process (4)</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01195" y="922131"/>
            <a:ext cx="8885650" cy="5728761"/>
          </a:xfrm>
        </p:spPr>
        <p:txBody>
          <a:bodyPr/>
          <a:lstStyle/>
          <a:p>
            <a:pPr lvl="2">
              <a:defRPr/>
            </a:pPr>
            <a:r>
              <a:rPr lang="en-GB" altLang="en-US" sz="1800" dirty="0"/>
              <a:t>Email threads - </a:t>
            </a:r>
            <a:r>
              <a:rPr lang="en-GB" sz="1800" dirty="0"/>
              <a:t>contribution handling</a:t>
            </a:r>
            <a:endParaRPr lang="en-GB" altLang="en-US" sz="1800" dirty="0"/>
          </a:p>
          <a:p>
            <a:pPr lvl="3">
              <a:defRPr/>
            </a:pPr>
            <a:r>
              <a:rPr lang="en-GB" altLang="zh-CN" sz="1600" b="1" dirty="0">
                <a:ea typeface="宋体" panose="02010600030101010101" pitchFamily="2" charset="-122"/>
              </a:rPr>
              <a:t>No files shall be attached in the email discussions. There will be a separate folder on the public 3GPP ftp server where delegates can upload revised drafts: </a:t>
            </a:r>
            <a:r>
              <a:rPr lang="en-GB" altLang="en-US" sz="1600" dirty="0">
                <a:solidFill>
                  <a:srgbClr val="000000"/>
                </a:solidFill>
                <a:cs typeface="Arial" panose="020B0604020202020204" pitchFamily="34" charset="0"/>
              </a:rPr>
              <a:t>/</a:t>
            </a:r>
            <a:r>
              <a:rPr lang="en-GB" altLang="en-US" sz="1600" dirty="0" err="1">
                <a:solidFill>
                  <a:srgbClr val="000000"/>
                </a:solidFill>
                <a:cs typeface="Arial" panose="020B0604020202020204" pitchFamily="34" charset="0"/>
              </a:rPr>
              <a:t>tsg_sa</a:t>
            </a:r>
            <a:r>
              <a:rPr lang="en-GB" altLang="en-US" sz="1600" dirty="0">
                <a:solidFill>
                  <a:srgbClr val="000000"/>
                </a:solidFill>
                <a:cs typeface="Arial" panose="020B0604020202020204" pitchFamily="34" charset="0"/>
              </a:rPr>
              <a:t>/WG5_TM/</a:t>
            </a:r>
            <a:r>
              <a:rPr lang="en-GB" altLang="en-US" sz="1600" dirty="0">
                <a:solidFill>
                  <a:srgbClr val="00B0F0"/>
                </a:solidFill>
                <a:cs typeface="Arial" panose="020B0604020202020204" pitchFamily="34" charset="0"/>
              </a:rPr>
              <a:t>TSGS5_139e</a:t>
            </a:r>
            <a:r>
              <a:rPr lang="en-GB" altLang="en-US" sz="1600" dirty="0">
                <a:solidFill>
                  <a:srgbClr val="000000"/>
                </a:solidFill>
                <a:cs typeface="Arial" panose="020B0604020202020204" pitchFamily="34" charset="0"/>
              </a:rPr>
              <a:t>/Inbox/Drafts</a:t>
            </a:r>
          </a:p>
          <a:p>
            <a:pPr lvl="3">
              <a:defRPr/>
            </a:pPr>
            <a:r>
              <a:rPr lang="en-GB" altLang="en-US" sz="1600" dirty="0"/>
              <a:t>Authors are encouraged </a:t>
            </a:r>
            <a:r>
              <a:rPr lang="en-GB" altLang="en-US" sz="1600" b="1" dirty="0"/>
              <a:t>not to revise contributions too rapidly</a:t>
            </a:r>
            <a:r>
              <a:rPr lang="en-GB" altLang="en-US" sz="1600" dirty="0"/>
              <a:t> after getting comments, but rather acknowledge and collect comments </a:t>
            </a:r>
            <a:r>
              <a:rPr lang="en-GB" sz="1600" dirty="0"/>
              <a:t>before producing the revised drafts (availability to be announced under the thread). </a:t>
            </a:r>
            <a:endParaRPr lang="en-GB" altLang="en-US" sz="1600" dirty="0"/>
          </a:p>
          <a:p>
            <a:pPr lvl="3">
              <a:defRPr/>
            </a:pPr>
            <a:r>
              <a:rPr lang="en-GB" altLang="en-US" sz="1600" b="1" dirty="0">
                <a:highlight>
                  <a:srgbClr val="FFFF00"/>
                </a:highlight>
              </a:rPr>
              <a:t>Revisions of Tdocs submitted before the meeting start: </a:t>
            </a:r>
            <a:r>
              <a:rPr lang="en-US" altLang="en-US" sz="1600" dirty="0">
                <a:highlight>
                  <a:srgbClr val="FFFF00"/>
                </a:highlight>
              </a:rPr>
              <a:t> Use xxxrev1/rev2 etc., and then if agreed, a new Tdoc# will be allocated for the final version. </a:t>
            </a:r>
          </a:p>
          <a:p>
            <a:pPr lvl="3">
              <a:defRPr/>
            </a:pPr>
            <a:r>
              <a:rPr lang="en-GB" altLang="en-US" sz="1600" dirty="0"/>
              <a:t>If a revised Tdoc is not agreed, the original Tdoc is normally Noted / Not pursued and no new Tdoc# will be allocated for the revision. H</a:t>
            </a:r>
            <a:r>
              <a:rPr lang="en-GB" sz="1600" dirty="0"/>
              <a:t>owever, a new Tdoc# could also be allocated upon request for revised &amp; not agreed </a:t>
            </a:r>
            <a:r>
              <a:rPr lang="en-GB" sz="1600" dirty="0" err="1"/>
              <a:t>tdocs</a:t>
            </a:r>
            <a:r>
              <a:rPr lang="en-GB" sz="1600" dirty="0"/>
              <a:t>, or revised </a:t>
            </a:r>
            <a:r>
              <a:rPr lang="en-GB" sz="1600" dirty="0" err="1"/>
              <a:t>tdocs</a:t>
            </a:r>
            <a:r>
              <a:rPr lang="en-GB" sz="1600" dirty="0"/>
              <a:t> for information, if recorded in the minutes (chair notes).</a:t>
            </a:r>
            <a:endParaRPr lang="en-US" altLang="en-US" sz="1600" i="1" dirty="0"/>
          </a:p>
          <a:p>
            <a:pPr lvl="3">
              <a:defRPr/>
            </a:pPr>
            <a:r>
              <a:rPr lang="en-US" altLang="en-US" sz="1600" b="1" dirty="0">
                <a:highlight>
                  <a:srgbClr val="FFFF00"/>
                </a:highlight>
              </a:rPr>
              <a:t>Revisions of new Tdocs created during the meeting, or late Tdocs which were not </a:t>
            </a:r>
            <a:r>
              <a:rPr lang="en-GB" altLang="en-US" sz="1600" b="1" dirty="0">
                <a:highlight>
                  <a:srgbClr val="FFFF00"/>
                </a:highlight>
              </a:rPr>
              <a:t>submitted</a:t>
            </a:r>
            <a:r>
              <a:rPr lang="en-US" altLang="en-US" sz="1600" b="1" dirty="0">
                <a:highlight>
                  <a:srgbClr val="FFFF00"/>
                </a:highlight>
              </a:rPr>
              <a:t> before meeting start:</a:t>
            </a:r>
            <a:r>
              <a:rPr lang="en-US" altLang="en-US" sz="1600" dirty="0">
                <a:highlight>
                  <a:srgbClr val="FFFF00"/>
                </a:highlight>
              </a:rPr>
              <a:t> Use xxxd1/d2 etc., and the same Tdoc# shall be used for the final version.</a:t>
            </a:r>
          </a:p>
          <a:p>
            <a:pPr lvl="3">
              <a:defRPr/>
            </a:pPr>
            <a:r>
              <a:rPr lang="en-US" altLang="en-US" sz="1600" b="1" dirty="0"/>
              <a:t>For</a:t>
            </a:r>
            <a:r>
              <a:rPr lang="en-US" altLang="en-US" sz="1600" dirty="0"/>
              <a:t> </a:t>
            </a:r>
            <a:r>
              <a:rPr lang="en-US" altLang="en-US" sz="1600" b="1" dirty="0"/>
              <a:t>revised CRs</a:t>
            </a:r>
            <a:r>
              <a:rPr lang="en-US" altLang="en-US" sz="1600" dirty="0"/>
              <a:t>, </a:t>
            </a:r>
            <a:r>
              <a:rPr lang="en-US" altLang="en-US" sz="1600" b="1" dirty="0"/>
              <a:t>the ‘rev’ field in the CR cover shall only be stepped once</a:t>
            </a:r>
            <a:r>
              <a:rPr lang="en-US" altLang="en-US" sz="1600" dirty="0"/>
              <a:t>, to 1 (step only once for each new Tdoc#).</a:t>
            </a:r>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94040850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CF09BDD-0CDF-4A78-A85A-0BA1765942A4}">
  <ds:schemaRef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231B320A-563D-4283-98FA-3523D6877845}">
  <ds:schemaRefs>
    <ds:schemaRef ds:uri="http://schemas.microsoft.com/sharepoint/v3/contenttype/forms"/>
  </ds:schemaRefs>
</ds:datastoreItem>
</file>

<file path=customXml/itemProps3.xml><?xml version="1.0" encoding="utf-8"?>
<ds:datastoreItem xmlns:ds="http://schemas.openxmlformats.org/officeDocument/2006/customXml" ds:itemID="{A68E2980-8BB9-44B0-967F-C942CAA510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100959</TotalTime>
  <Words>3135</Words>
  <Application>Microsoft Office PowerPoint</Application>
  <PresentationFormat>On-screen Show (4:3)</PresentationFormat>
  <Paragraphs>206</Paragraphs>
  <Slides>19</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Times New Roman</vt:lpstr>
      <vt:lpstr>Office Theme</vt:lpstr>
      <vt:lpstr>     SA5#139e  E-Meeting Process        </vt:lpstr>
      <vt:lpstr>Reading guidelines</vt:lpstr>
      <vt:lpstr>General meeting info</vt:lpstr>
      <vt:lpstr>SA5  Timelines (1)</vt:lpstr>
      <vt:lpstr>OAM and CH Timelines (2)</vt:lpstr>
      <vt:lpstr>Process (1)</vt:lpstr>
      <vt:lpstr>Process (2)</vt:lpstr>
      <vt:lpstr>Process (3)</vt:lpstr>
      <vt:lpstr>Process (4)</vt:lpstr>
      <vt:lpstr>Process (5)</vt:lpstr>
      <vt:lpstr>Process (6)</vt:lpstr>
      <vt:lpstr>Process (7)</vt:lpstr>
      <vt:lpstr>Process (8)</vt:lpstr>
      <vt:lpstr>Process (9)</vt:lpstr>
      <vt:lpstr>Process (10)</vt:lpstr>
      <vt:lpstr>CH Process (1)</vt:lpstr>
      <vt:lpstr>OAM Process (1)</vt:lpstr>
      <vt:lpstr>OAM Process (2)</vt:lpstr>
      <vt:lpstr>OAM Process (3)</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Thomas Tovinger</cp:lastModifiedBy>
  <cp:revision>1202</cp:revision>
  <dcterms:created xsi:type="dcterms:W3CDTF">2008-08-30T09:32:10Z</dcterms:created>
  <dcterms:modified xsi:type="dcterms:W3CDTF">2021-10-17T20:02:04Z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(3)5Ogl7FnLUnBvIjtKCh2DPvGKNktM732WWJdGQHwXFrzx7cBMAqx59WAAWz31gJPQjA0KAufx
tPiGqJonmqe4htRAy+a95oRpke6QGD2sHP3Dmw/9bOpKH7hA9HQo/joO68RIzBP9QkJYsS9n
kI4vT4mH4dgljL91bAUItrdKxQrioSpe+IG2RcG3xpWGZcgazklcuwxTXJTIvGLDLqKp+6mi
oIjCqzJ9mPo88a+dMZ</vt:lpwstr>
  </property>
  <property fmtid="{D5CDD505-2E9C-101B-9397-08002B2CF9AE}" pid="4" name="_2015_ms_pID_7253431">
    <vt:lpwstr>f4VHicJVsBjZm4mxuFbxEYT9W0JUempysNjz6Wu75/a7+1Jcg0U7L0
0LBCEXE9c3+TDRyyH7z33wDTCFI1LOHaeHbFWRvT++y+JXIDu3hbe0DsfQaOzxVVz18X1U3y
NCKId3eiyngnk+E8p2YYYTNOGVrF7qjrockLlZk5zIxxtzKKp6fygeGJPjKTHzohS6pA48p3
pjwcIk/aZmQRqtxaC+aI9CDi3MCt/n8N+dqV</vt:lpwstr>
  </property>
  <property fmtid="{D5CDD505-2E9C-101B-9397-08002B2CF9AE}" pid="5" name="_2015_ms_pID_7253432">
    <vt:lpwstr>OQ==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1581338635</vt:lpwstr>
  </property>
</Properties>
</file>